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Source Han Sans JP" panose="020B0604020202020204" charset="-128"/>
      <p:regular r:id="rId12"/>
    </p:embeddedFont>
    <p:embeddedFont>
      <p:font typeface="Source Han Sans JP Bold" panose="020B0604020202020204" charset="-128"/>
      <p:regular r:id="rId13"/>
    </p:embeddedFont>
    <p:embeddedFont>
      <p:font typeface="Lora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F41753-2476-4096-9127-6485D0A68C57}" v="1" dt="2025-09-09T11:45:50.4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72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09.09.2025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905155" y="1369963"/>
            <a:ext cx="9335691" cy="247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62"/>
              </a:lnSpc>
            </a:pPr>
            <a:r>
              <a:rPr lang="en-US" sz="76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FriendFinder: Connect &amp; Thrive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05155" y="4199930"/>
            <a:ext cx="9335691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Introducing </a:t>
            </a:r>
            <a:r>
              <a:rPr lang="en-US" sz="2312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FriendFinder</a:t>
            </a:r>
            <a:r>
              <a:rPr lang="en-US" sz="23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an AI-powered platform designed to help students forge meaningful connections beyond the classroom. Our mission is to combat loneliness and unlock new opportunities for academic and social growth.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05155" y="6451550"/>
            <a:ext cx="9335691" cy="1052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This innovative solution leverages artificial intelligence to foster genuine friendships, ensuring every student finds their community and thrives.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47155" y="844302"/>
            <a:ext cx="7910512" cy="476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874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The Loneliness Epidemic: A Campus Challenge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7155" y="1473101"/>
            <a:ext cx="9335691" cy="689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Students often face significant hurdles in forming social connections outside their immediate academic and residential circles, leading to widespread feelings of isolation.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32867" y="2366665"/>
            <a:ext cx="9364266" cy="1188244"/>
            <a:chOff x="0" y="0"/>
            <a:chExt cx="12485688" cy="1584325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12447524" cy="1546225"/>
            </a:xfrm>
            <a:custGeom>
              <a:avLst/>
              <a:gdLst/>
              <a:ahLst/>
              <a:cxnLst/>
              <a:rect l="l" t="t" r="r" b="b"/>
              <a:pathLst>
                <a:path w="12447524" h="1546225">
                  <a:moveTo>
                    <a:pt x="0" y="182880"/>
                  </a:moveTo>
                  <a:cubicBezTo>
                    <a:pt x="0" y="81915"/>
                    <a:pt x="83693" y="0"/>
                    <a:pt x="186817" y="0"/>
                  </a:cubicBezTo>
                  <a:lnTo>
                    <a:pt x="12260707" y="0"/>
                  </a:lnTo>
                  <a:cubicBezTo>
                    <a:pt x="12363831" y="0"/>
                    <a:pt x="12447524" y="81915"/>
                    <a:pt x="12447524" y="182880"/>
                  </a:cubicBezTo>
                  <a:lnTo>
                    <a:pt x="12447524" y="1363345"/>
                  </a:lnTo>
                  <a:cubicBezTo>
                    <a:pt x="12447524" y="1464310"/>
                    <a:pt x="12363831" y="1546225"/>
                    <a:pt x="12260707" y="1546225"/>
                  </a:cubicBezTo>
                  <a:lnTo>
                    <a:pt x="186817" y="1546225"/>
                  </a:lnTo>
                  <a:cubicBezTo>
                    <a:pt x="83693" y="1546225"/>
                    <a:pt x="0" y="1464310"/>
                    <a:pt x="0" y="1363345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12485624" cy="1584325"/>
            </a:xfrm>
            <a:custGeom>
              <a:avLst/>
              <a:gdLst/>
              <a:ahLst/>
              <a:cxnLst/>
              <a:rect l="l" t="t" r="r" b="b"/>
              <a:pathLst>
                <a:path w="12485624" h="1584325">
                  <a:moveTo>
                    <a:pt x="0" y="201930"/>
                  </a:moveTo>
                  <a:cubicBezTo>
                    <a:pt x="0" y="90043"/>
                    <a:pt x="92583" y="0"/>
                    <a:pt x="205867" y="0"/>
                  </a:cubicBezTo>
                  <a:lnTo>
                    <a:pt x="12279757" y="0"/>
                  </a:lnTo>
                  <a:lnTo>
                    <a:pt x="12279757" y="19050"/>
                  </a:lnTo>
                  <a:lnTo>
                    <a:pt x="12279757" y="0"/>
                  </a:lnTo>
                  <a:cubicBezTo>
                    <a:pt x="12393041" y="0"/>
                    <a:pt x="12485624" y="90043"/>
                    <a:pt x="12485624" y="201930"/>
                  </a:cubicBezTo>
                  <a:lnTo>
                    <a:pt x="12466574" y="201930"/>
                  </a:lnTo>
                  <a:lnTo>
                    <a:pt x="12485624" y="201930"/>
                  </a:lnTo>
                  <a:lnTo>
                    <a:pt x="12485624" y="1382395"/>
                  </a:lnTo>
                  <a:lnTo>
                    <a:pt x="12466574" y="1382395"/>
                  </a:lnTo>
                  <a:lnTo>
                    <a:pt x="12485624" y="1382395"/>
                  </a:lnTo>
                  <a:cubicBezTo>
                    <a:pt x="12485624" y="1494282"/>
                    <a:pt x="12393041" y="1584325"/>
                    <a:pt x="12279757" y="1584325"/>
                  </a:cubicBezTo>
                  <a:lnTo>
                    <a:pt x="12279757" y="1565275"/>
                  </a:lnTo>
                  <a:lnTo>
                    <a:pt x="12279757" y="1584325"/>
                  </a:lnTo>
                  <a:lnTo>
                    <a:pt x="205867" y="1584325"/>
                  </a:lnTo>
                  <a:lnTo>
                    <a:pt x="205867" y="1565275"/>
                  </a:lnTo>
                  <a:lnTo>
                    <a:pt x="205867" y="1584325"/>
                  </a:lnTo>
                  <a:cubicBezTo>
                    <a:pt x="92583" y="1584325"/>
                    <a:pt x="0" y="1494282"/>
                    <a:pt x="0" y="1382395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382395"/>
                  </a:lnTo>
                  <a:lnTo>
                    <a:pt x="19050" y="1382395"/>
                  </a:lnTo>
                  <a:lnTo>
                    <a:pt x="38100" y="1382395"/>
                  </a:lnTo>
                  <a:cubicBezTo>
                    <a:pt x="38100" y="1472438"/>
                    <a:pt x="112776" y="1546225"/>
                    <a:pt x="205867" y="1546225"/>
                  </a:cubicBezTo>
                  <a:lnTo>
                    <a:pt x="12279757" y="1546225"/>
                  </a:lnTo>
                  <a:cubicBezTo>
                    <a:pt x="12372848" y="1546225"/>
                    <a:pt x="12447524" y="1472438"/>
                    <a:pt x="12447524" y="1382395"/>
                  </a:cubicBezTo>
                  <a:lnTo>
                    <a:pt x="12447524" y="201930"/>
                  </a:lnTo>
                  <a:cubicBezTo>
                    <a:pt x="12447524" y="111887"/>
                    <a:pt x="12372848" y="38100"/>
                    <a:pt x="12279757" y="38100"/>
                  </a:cubicBezTo>
                  <a:lnTo>
                    <a:pt x="205867" y="38100"/>
                  </a:lnTo>
                  <a:lnTo>
                    <a:pt x="205867" y="19050"/>
                  </a:lnTo>
                  <a:lnTo>
                    <a:pt x="205867" y="38100"/>
                  </a:lnTo>
                  <a:cubicBezTo>
                    <a:pt x="112776" y="38100"/>
                    <a:pt x="38100" y="111887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18580" y="2380952"/>
            <a:ext cx="114300" cy="1159669"/>
            <a:chOff x="0" y="0"/>
            <a:chExt cx="152400" cy="154622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2400" cy="1546225"/>
            </a:xfrm>
            <a:custGeom>
              <a:avLst/>
              <a:gdLst/>
              <a:ahLst/>
              <a:cxnLst/>
              <a:rect l="l" t="t" r="r" b="b"/>
              <a:pathLst>
                <a:path w="152400" h="1546225">
                  <a:moveTo>
                    <a:pt x="0" y="38862"/>
                  </a:moveTo>
                  <a:cubicBezTo>
                    <a:pt x="0" y="17399"/>
                    <a:pt x="17399" y="0"/>
                    <a:pt x="38862" y="0"/>
                  </a:cubicBezTo>
                  <a:lnTo>
                    <a:pt x="113538" y="0"/>
                  </a:lnTo>
                  <a:cubicBezTo>
                    <a:pt x="135001" y="0"/>
                    <a:pt x="152400" y="17399"/>
                    <a:pt x="152400" y="38862"/>
                  </a:cubicBezTo>
                  <a:lnTo>
                    <a:pt x="152400" y="1507363"/>
                  </a:lnTo>
                  <a:cubicBezTo>
                    <a:pt x="152400" y="1528826"/>
                    <a:pt x="135001" y="1546225"/>
                    <a:pt x="113538" y="1546225"/>
                  </a:cubicBezTo>
                  <a:lnTo>
                    <a:pt x="38862" y="1546225"/>
                  </a:lnTo>
                  <a:cubicBezTo>
                    <a:pt x="17399" y="1546225"/>
                    <a:pt x="0" y="1528826"/>
                    <a:pt x="0" y="1507363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355824" y="2584848"/>
            <a:ext cx="2349401" cy="304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Struggling to Connect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55824" y="2939802"/>
            <a:ext cx="8804076" cy="377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Many students find it challenging to make new friends beyond their classroom or hostel groups.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32867" y="3720704"/>
            <a:ext cx="9364266" cy="1499444"/>
            <a:chOff x="0" y="0"/>
            <a:chExt cx="12485688" cy="1999258"/>
          </a:xfrm>
        </p:grpSpPr>
        <p:sp>
          <p:nvSpPr>
            <p:cNvPr id="20" name="Freeform 20"/>
            <p:cNvSpPr/>
            <p:nvPr/>
          </p:nvSpPr>
          <p:spPr>
            <a:xfrm>
              <a:off x="19050" y="19050"/>
              <a:ext cx="12447524" cy="1961134"/>
            </a:xfrm>
            <a:custGeom>
              <a:avLst/>
              <a:gdLst/>
              <a:ahLst/>
              <a:cxnLst/>
              <a:rect l="l" t="t" r="r" b="b"/>
              <a:pathLst>
                <a:path w="12447524" h="1961134">
                  <a:moveTo>
                    <a:pt x="0" y="182880"/>
                  </a:moveTo>
                  <a:cubicBezTo>
                    <a:pt x="0" y="81915"/>
                    <a:pt x="83185" y="0"/>
                    <a:pt x="185801" y="0"/>
                  </a:cubicBezTo>
                  <a:lnTo>
                    <a:pt x="12261723" y="0"/>
                  </a:lnTo>
                  <a:cubicBezTo>
                    <a:pt x="12364339" y="0"/>
                    <a:pt x="12447524" y="81915"/>
                    <a:pt x="12447524" y="182880"/>
                  </a:cubicBezTo>
                  <a:lnTo>
                    <a:pt x="12447524" y="1778254"/>
                  </a:lnTo>
                  <a:cubicBezTo>
                    <a:pt x="12447524" y="1879219"/>
                    <a:pt x="12364339" y="1961134"/>
                    <a:pt x="12261723" y="1961134"/>
                  </a:cubicBezTo>
                  <a:lnTo>
                    <a:pt x="185801" y="1961134"/>
                  </a:lnTo>
                  <a:cubicBezTo>
                    <a:pt x="83185" y="1961134"/>
                    <a:pt x="0" y="1879219"/>
                    <a:pt x="0" y="1778254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0"/>
              <a:ext cx="12485624" cy="1999234"/>
            </a:xfrm>
            <a:custGeom>
              <a:avLst/>
              <a:gdLst/>
              <a:ahLst/>
              <a:cxnLst/>
              <a:rect l="l" t="t" r="r" b="b"/>
              <a:pathLst>
                <a:path w="12485624" h="1999234">
                  <a:moveTo>
                    <a:pt x="0" y="201930"/>
                  </a:moveTo>
                  <a:cubicBezTo>
                    <a:pt x="0" y="90170"/>
                    <a:pt x="92075" y="0"/>
                    <a:pt x="204851" y="0"/>
                  </a:cubicBezTo>
                  <a:lnTo>
                    <a:pt x="12280773" y="0"/>
                  </a:lnTo>
                  <a:lnTo>
                    <a:pt x="12280773" y="19050"/>
                  </a:lnTo>
                  <a:lnTo>
                    <a:pt x="12280773" y="0"/>
                  </a:lnTo>
                  <a:cubicBezTo>
                    <a:pt x="12393676" y="0"/>
                    <a:pt x="12485624" y="90170"/>
                    <a:pt x="12485624" y="201930"/>
                  </a:cubicBezTo>
                  <a:lnTo>
                    <a:pt x="12466574" y="201930"/>
                  </a:lnTo>
                  <a:lnTo>
                    <a:pt x="12485624" y="201930"/>
                  </a:lnTo>
                  <a:lnTo>
                    <a:pt x="12485624" y="1797304"/>
                  </a:lnTo>
                  <a:lnTo>
                    <a:pt x="12466574" y="1797304"/>
                  </a:lnTo>
                  <a:lnTo>
                    <a:pt x="12485624" y="1797304"/>
                  </a:lnTo>
                  <a:cubicBezTo>
                    <a:pt x="12485624" y="1909064"/>
                    <a:pt x="12393549" y="1999234"/>
                    <a:pt x="12280773" y="1999234"/>
                  </a:cubicBezTo>
                  <a:lnTo>
                    <a:pt x="12280773" y="1980184"/>
                  </a:lnTo>
                  <a:lnTo>
                    <a:pt x="12280773" y="1999234"/>
                  </a:lnTo>
                  <a:lnTo>
                    <a:pt x="204851" y="1999234"/>
                  </a:lnTo>
                  <a:lnTo>
                    <a:pt x="204851" y="1980184"/>
                  </a:lnTo>
                  <a:lnTo>
                    <a:pt x="204851" y="1999234"/>
                  </a:lnTo>
                  <a:cubicBezTo>
                    <a:pt x="91948" y="1999234"/>
                    <a:pt x="0" y="1909064"/>
                    <a:pt x="0" y="179730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797304"/>
                  </a:lnTo>
                  <a:lnTo>
                    <a:pt x="19050" y="1797304"/>
                  </a:lnTo>
                  <a:lnTo>
                    <a:pt x="38100" y="1797304"/>
                  </a:lnTo>
                  <a:cubicBezTo>
                    <a:pt x="38100" y="1887474"/>
                    <a:pt x="112522" y="1961134"/>
                    <a:pt x="204851" y="1961134"/>
                  </a:cubicBezTo>
                  <a:lnTo>
                    <a:pt x="12280773" y="1961134"/>
                  </a:lnTo>
                  <a:cubicBezTo>
                    <a:pt x="12373229" y="1961134"/>
                    <a:pt x="12447524" y="1887474"/>
                    <a:pt x="12447524" y="1797304"/>
                  </a:cubicBezTo>
                  <a:lnTo>
                    <a:pt x="12447524" y="201930"/>
                  </a:lnTo>
                  <a:cubicBezTo>
                    <a:pt x="12447524" y="111760"/>
                    <a:pt x="12373102" y="38100"/>
                    <a:pt x="12280773" y="38100"/>
                  </a:cubicBezTo>
                  <a:lnTo>
                    <a:pt x="204851" y="38100"/>
                  </a:lnTo>
                  <a:lnTo>
                    <a:pt x="204851" y="19050"/>
                  </a:lnTo>
                  <a:lnTo>
                    <a:pt x="204851" y="38100"/>
                  </a:lnTo>
                  <a:cubicBezTo>
                    <a:pt x="112522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18580" y="3734991"/>
            <a:ext cx="114300" cy="1470869"/>
            <a:chOff x="0" y="0"/>
            <a:chExt cx="152400" cy="196115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52400" cy="1961134"/>
            </a:xfrm>
            <a:custGeom>
              <a:avLst/>
              <a:gdLst/>
              <a:ahLst/>
              <a:cxnLst/>
              <a:rect l="l" t="t" r="r" b="b"/>
              <a:pathLst>
                <a:path w="152400" h="1961134">
                  <a:moveTo>
                    <a:pt x="0" y="38862"/>
                  </a:moveTo>
                  <a:cubicBezTo>
                    <a:pt x="0" y="17399"/>
                    <a:pt x="17399" y="0"/>
                    <a:pt x="38862" y="0"/>
                  </a:cubicBezTo>
                  <a:lnTo>
                    <a:pt x="113538" y="0"/>
                  </a:lnTo>
                  <a:cubicBezTo>
                    <a:pt x="135001" y="0"/>
                    <a:pt x="152400" y="17399"/>
                    <a:pt x="152400" y="38862"/>
                  </a:cubicBezTo>
                  <a:lnTo>
                    <a:pt x="152400" y="1922272"/>
                  </a:lnTo>
                  <a:cubicBezTo>
                    <a:pt x="152400" y="1943735"/>
                    <a:pt x="135001" y="1961134"/>
                    <a:pt x="113538" y="1961134"/>
                  </a:cubicBezTo>
                  <a:lnTo>
                    <a:pt x="38862" y="1961134"/>
                  </a:lnTo>
                  <a:cubicBezTo>
                    <a:pt x="17399" y="1961134"/>
                    <a:pt x="0" y="1943735"/>
                    <a:pt x="0" y="192227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355824" y="3938885"/>
            <a:ext cx="2288084" cy="304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Isolation &amp; Shyness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55824" y="4293840"/>
            <a:ext cx="8804076" cy="689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Feelings of loneliness, shyness, and isolation are prevalent, especially among first-year students navigating a new environment.</a:t>
            </a:r>
          </a:p>
        </p:txBody>
      </p:sp>
      <p:grpSp>
        <p:nvGrpSpPr>
          <p:cNvPr id="26" name="Group 26"/>
          <p:cNvGrpSpPr/>
          <p:nvPr/>
        </p:nvGrpSpPr>
        <p:grpSpPr>
          <a:xfrm>
            <a:off x="1032867" y="5385941"/>
            <a:ext cx="9364266" cy="1499444"/>
            <a:chOff x="0" y="0"/>
            <a:chExt cx="12485688" cy="1999258"/>
          </a:xfrm>
        </p:grpSpPr>
        <p:sp>
          <p:nvSpPr>
            <p:cNvPr id="27" name="Freeform 27"/>
            <p:cNvSpPr/>
            <p:nvPr/>
          </p:nvSpPr>
          <p:spPr>
            <a:xfrm>
              <a:off x="19050" y="19050"/>
              <a:ext cx="12447524" cy="1961134"/>
            </a:xfrm>
            <a:custGeom>
              <a:avLst/>
              <a:gdLst/>
              <a:ahLst/>
              <a:cxnLst/>
              <a:rect l="l" t="t" r="r" b="b"/>
              <a:pathLst>
                <a:path w="12447524" h="1961134">
                  <a:moveTo>
                    <a:pt x="0" y="182880"/>
                  </a:moveTo>
                  <a:cubicBezTo>
                    <a:pt x="0" y="81915"/>
                    <a:pt x="83185" y="0"/>
                    <a:pt x="185801" y="0"/>
                  </a:cubicBezTo>
                  <a:lnTo>
                    <a:pt x="12261723" y="0"/>
                  </a:lnTo>
                  <a:cubicBezTo>
                    <a:pt x="12364339" y="0"/>
                    <a:pt x="12447524" y="81915"/>
                    <a:pt x="12447524" y="182880"/>
                  </a:cubicBezTo>
                  <a:lnTo>
                    <a:pt x="12447524" y="1778254"/>
                  </a:lnTo>
                  <a:cubicBezTo>
                    <a:pt x="12447524" y="1879219"/>
                    <a:pt x="12364339" y="1961134"/>
                    <a:pt x="12261723" y="1961134"/>
                  </a:cubicBezTo>
                  <a:lnTo>
                    <a:pt x="185801" y="1961134"/>
                  </a:lnTo>
                  <a:cubicBezTo>
                    <a:pt x="83185" y="1961134"/>
                    <a:pt x="0" y="1879219"/>
                    <a:pt x="0" y="1778254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0" y="0"/>
              <a:ext cx="12485624" cy="1999234"/>
            </a:xfrm>
            <a:custGeom>
              <a:avLst/>
              <a:gdLst/>
              <a:ahLst/>
              <a:cxnLst/>
              <a:rect l="l" t="t" r="r" b="b"/>
              <a:pathLst>
                <a:path w="12485624" h="1999234">
                  <a:moveTo>
                    <a:pt x="0" y="201930"/>
                  </a:moveTo>
                  <a:cubicBezTo>
                    <a:pt x="0" y="90170"/>
                    <a:pt x="92075" y="0"/>
                    <a:pt x="204851" y="0"/>
                  </a:cubicBezTo>
                  <a:lnTo>
                    <a:pt x="12280773" y="0"/>
                  </a:lnTo>
                  <a:lnTo>
                    <a:pt x="12280773" y="19050"/>
                  </a:lnTo>
                  <a:lnTo>
                    <a:pt x="12280773" y="0"/>
                  </a:lnTo>
                  <a:cubicBezTo>
                    <a:pt x="12393676" y="0"/>
                    <a:pt x="12485624" y="90170"/>
                    <a:pt x="12485624" y="201930"/>
                  </a:cubicBezTo>
                  <a:lnTo>
                    <a:pt x="12466574" y="201930"/>
                  </a:lnTo>
                  <a:lnTo>
                    <a:pt x="12485624" y="201930"/>
                  </a:lnTo>
                  <a:lnTo>
                    <a:pt x="12485624" y="1797304"/>
                  </a:lnTo>
                  <a:lnTo>
                    <a:pt x="12466574" y="1797304"/>
                  </a:lnTo>
                  <a:lnTo>
                    <a:pt x="12485624" y="1797304"/>
                  </a:lnTo>
                  <a:cubicBezTo>
                    <a:pt x="12485624" y="1909064"/>
                    <a:pt x="12393549" y="1999234"/>
                    <a:pt x="12280773" y="1999234"/>
                  </a:cubicBezTo>
                  <a:lnTo>
                    <a:pt x="12280773" y="1980184"/>
                  </a:lnTo>
                  <a:lnTo>
                    <a:pt x="12280773" y="1999234"/>
                  </a:lnTo>
                  <a:lnTo>
                    <a:pt x="204851" y="1999234"/>
                  </a:lnTo>
                  <a:lnTo>
                    <a:pt x="204851" y="1980184"/>
                  </a:lnTo>
                  <a:lnTo>
                    <a:pt x="204851" y="1999234"/>
                  </a:lnTo>
                  <a:cubicBezTo>
                    <a:pt x="91948" y="1999234"/>
                    <a:pt x="0" y="1909064"/>
                    <a:pt x="0" y="179730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797304"/>
                  </a:lnTo>
                  <a:lnTo>
                    <a:pt x="19050" y="1797304"/>
                  </a:lnTo>
                  <a:lnTo>
                    <a:pt x="38100" y="1797304"/>
                  </a:lnTo>
                  <a:cubicBezTo>
                    <a:pt x="38100" y="1887474"/>
                    <a:pt x="112522" y="1961134"/>
                    <a:pt x="204851" y="1961134"/>
                  </a:cubicBezTo>
                  <a:lnTo>
                    <a:pt x="12280773" y="1961134"/>
                  </a:lnTo>
                  <a:cubicBezTo>
                    <a:pt x="12373229" y="1961134"/>
                    <a:pt x="12447524" y="1887474"/>
                    <a:pt x="12447524" y="1797304"/>
                  </a:cubicBezTo>
                  <a:lnTo>
                    <a:pt x="12447524" y="201930"/>
                  </a:lnTo>
                  <a:cubicBezTo>
                    <a:pt x="12447524" y="111760"/>
                    <a:pt x="12373102" y="38100"/>
                    <a:pt x="12280773" y="38100"/>
                  </a:cubicBezTo>
                  <a:lnTo>
                    <a:pt x="204851" y="38100"/>
                  </a:lnTo>
                  <a:lnTo>
                    <a:pt x="204851" y="19050"/>
                  </a:lnTo>
                  <a:lnTo>
                    <a:pt x="204851" y="38100"/>
                  </a:lnTo>
                  <a:cubicBezTo>
                    <a:pt x="112522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18580" y="5400229"/>
            <a:ext cx="114300" cy="1470869"/>
            <a:chOff x="0" y="0"/>
            <a:chExt cx="152400" cy="1961158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52400" cy="1961134"/>
            </a:xfrm>
            <a:custGeom>
              <a:avLst/>
              <a:gdLst/>
              <a:ahLst/>
              <a:cxnLst/>
              <a:rect l="l" t="t" r="r" b="b"/>
              <a:pathLst>
                <a:path w="152400" h="1961134">
                  <a:moveTo>
                    <a:pt x="0" y="38862"/>
                  </a:moveTo>
                  <a:cubicBezTo>
                    <a:pt x="0" y="17399"/>
                    <a:pt x="17399" y="0"/>
                    <a:pt x="38862" y="0"/>
                  </a:cubicBezTo>
                  <a:lnTo>
                    <a:pt x="113538" y="0"/>
                  </a:lnTo>
                  <a:cubicBezTo>
                    <a:pt x="135001" y="0"/>
                    <a:pt x="152400" y="17399"/>
                    <a:pt x="152400" y="38862"/>
                  </a:cubicBezTo>
                  <a:lnTo>
                    <a:pt x="152400" y="1922272"/>
                  </a:lnTo>
                  <a:cubicBezTo>
                    <a:pt x="152400" y="1943735"/>
                    <a:pt x="135001" y="1961134"/>
                    <a:pt x="113538" y="1961134"/>
                  </a:cubicBezTo>
                  <a:lnTo>
                    <a:pt x="38862" y="1961134"/>
                  </a:lnTo>
                  <a:cubicBezTo>
                    <a:pt x="17399" y="1961134"/>
                    <a:pt x="0" y="1943735"/>
                    <a:pt x="0" y="192227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355824" y="5604122"/>
            <a:ext cx="2683074" cy="304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Inadequate Existing Apps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55824" y="5959079"/>
            <a:ext cx="8804076" cy="689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Current social applications are too general, lack safety features, or are irrelevant for a focused campus community.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1032867" y="7051179"/>
            <a:ext cx="9364266" cy="1499444"/>
            <a:chOff x="0" y="0"/>
            <a:chExt cx="12485688" cy="1999258"/>
          </a:xfrm>
        </p:grpSpPr>
        <p:sp>
          <p:nvSpPr>
            <p:cNvPr id="34" name="Freeform 34"/>
            <p:cNvSpPr/>
            <p:nvPr/>
          </p:nvSpPr>
          <p:spPr>
            <a:xfrm>
              <a:off x="19050" y="19050"/>
              <a:ext cx="12447524" cy="1961134"/>
            </a:xfrm>
            <a:custGeom>
              <a:avLst/>
              <a:gdLst/>
              <a:ahLst/>
              <a:cxnLst/>
              <a:rect l="l" t="t" r="r" b="b"/>
              <a:pathLst>
                <a:path w="12447524" h="1961134">
                  <a:moveTo>
                    <a:pt x="0" y="182880"/>
                  </a:moveTo>
                  <a:cubicBezTo>
                    <a:pt x="0" y="81915"/>
                    <a:pt x="83185" y="0"/>
                    <a:pt x="185801" y="0"/>
                  </a:cubicBezTo>
                  <a:lnTo>
                    <a:pt x="12261723" y="0"/>
                  </a:lnTo>
                  <a:cubicBezTo>
                    <a:pt x="12364339" y="0"/>
                    <a:pt x="12447524" y="81915"/>
                    <a:pt x="12447524" y="182880"/>
                  </a:cubicBezTo>
                  <a:lnTo>
                    <a:pt x="12447524" y="1778254"/>
                  </a:lnTo>
                  <a:cubicBezTo>
                    <a:pt x="12447524" y="1879219"/>
                    <a:pt x="12364339" y="1961134"/>
                    <a:pt x="12261723" y="1961134"/>
                  </a:cubicBezTo>
                  <a:lnTo>
                    <a:pt x="185801" y="1961134"/>
                  </a:lnTo>
                  <a:cubicBezTo>
                    <a:pt x="83185" y="1961134"/>
                    <a:pt x="0" y="1879219"/>
                    <a:pt x="0" y="1778254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35" name="Freeform 35"/>
            <p:cNvSpPr/>
            <p:nvPr/>
          </p:nvSpPr>
          <p:spPr>
            <a:xfrm>
              <a:off x="0" y="0"/>
              <a:ext cx="12485624" cy="1999234"/>
            </a:xfrm>
            <a:custGeom>
              <a:avLst/>
              <a:gdLst/>
              <a:ahLst/>
              <a:cxnLst/>
              <a:rect l="l" t="t" r="r" b="b"/>
              <a:pathLst>
                <a:path w="12485624" h="1999234">
                  <a:moveTo>
                    <a:pt x="0" y="201930"/>
                  </a:moveTo>
                  <a:cubicBezTo>
                    <a:pt x="0" y="90170"/>
                    <a:pt x="92075" y="0"/>
                    <a:pt x="204851" y="0"/>
                  </a:cubicBezTo>
                  <a:lnTo>
                    <a:pt x="12280773" y="0"/>
                  </a:lnTo>
                  <a:lnTo>
                    <a:pt x="12280773" y="19050"/>
                  </a:lnTo>
                  <a:lnTo>
                    <a:pt x="12280773" y="0"/>
                  </a:lnTo>
                  <a:cubicBezTo>
                    <a:pt x="12393676" y="0"/>
                    <a:pt x="12485624" y="90170"/>
                    <a:pt x="12485624" y="201930"/>
                  </a:cubicBezTo>
                  <a:lnTo>
                    <a:pt x="12466574" y="201930"/>
                  </a:lnTo>
                  <a:lnTo>
                    <a:pt x="12485624" y="201930"/>
                  </a:lnTo>
                  <a:lnTo>
                    <a:pt x="12485624" y="1797304"/>
                  </a:lnTo>
                  <a:lnTo>
                    <a:pt x="12466574" y="1797304"/>
                  </a:lnTo>
                  <a:lnTo>
                    <a:pt x="12485624" y="1797304"/>
                  </a:lnTo>
                  <a:cubicBezTo>
                    <a:pt x="12485624" y="1909064"/>
                    <a:pt x="12393549" y="1999234"/>
                    <a:pt x="12280773" y="1999234"/>
                  </a:cubicBezTo>
                  <a:lnTo>
                    <a:pt x="12280773" y="1980184"/>
                  </a:lnTo>
                  <a:lnTo>
                    <a:pt x="12280773" y="1999234"/>
                  </a:lnTo>
                  <a:lnTo>
                    <a:pt x="204851" y="1999234"/>
                  </a:lnTo>
                  <a:lnTo>
                    <a:pt x="204851" y="1980184"/>
                  </a:lnTo>
                  <a:lnTo>
                    <a:pt x="204851" y="1999234"/>
                  </a:lnTo>
                  <a:cubicBezTo>
                    <a:pt x="91948" y="1999234"/>
                    <a:pt x="0" y="1909064"/>
                    <a:pt x="0" y="179730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1797304"/>
                  </a:lnTo>
                  <a:lnTo>
                    <a:pt x="19050" y="1797304"/>
                  </a:lnTo>
                  <a:lnTo>
                    <a:pt x="38100" y="1797304"/>
                  </a:lnTo>
                  <a:cubicBezTo>
                    <a:pt x="38100" y="1887474"/>
                    <a:pt x="112522" y="1961134"/>
                    <a:pt x="204851" y="1961134"/>
                  </a:cubicBezTo>
                  <a:lnTo>
                    <a:pt x="12280773" y="1961134"/>
                  </a:lnTo>
                  <a:cubicBezTo>
                    <a:pt x="12373229" y="1961134"/>
                    <a:pt x="12447524" y="1887474"/>
                    <a:pt x="12447524" y="1797304"/>
                  </a:cubicBezTo>
                  <a:lnTo>
                    <a:pt x="12447524" y="201930"/>
                  </a:lnTo>
                  <a:cubicBezTo>
                    <a:pt x="12447524" y="111760"/>
                    <a:pt x="12373102" y="38100"/>
                    <a:pt x="12280773" y="38100"/>
                  </a:cubicBezTo>
                  <a:lnTo>
                    <a:pt x="204851" y="38100"/>
                  </a:lnTo>
                  <a:lnTo>
                    <a:pt x="204851" y="19050"/>
                  </a:lnTo>
                  <a:lnTo>
                    <a:pt x="204851" y="38100"/>
                  </a:lnTo>
                  <a:cubicBezTo>
                    <a:pt x="112522" y="38100"/>
                    <a:pt x="38100" y="111760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1018580" y="7065466"/>
            <a:ext cx="114300" cy="1470869"/>
            <a:chOff x="0" y="0"/>
            <a:chExt cx="152400" cy="196115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52400" cy="1961134"/>
            </a:xfrm>
            <a:custGeom>
              <a:avLst/>
              <a:gdLst/>
              <a:ahLst/>
              <a:cxnLst/>
              <a:rect l="l" t="t" r="r" b="b"/>
              <a:pathLst>
                <a:path w="152400" h="1961134">
                  <a:moveTo>
                    <a:pt x="0" y="38862"/>
                  </a:moveTo>
                  <a:cubicBezTo>
                    <a:pt x="0" y="17399"/>
                    <a:pt x="17399" y="0"/>
                    <a:pt x="38862" y="0"/>
                  </a:cubicBezTo>
                  <a:lnTo>
                    <a:pt x="113538" y="0"/>
                  </a:lnTo>
                  <a:cubicBezTo>
                    <a:pt x="135001" y="0"/>
                    <a:pt x="152400" y="17399"/>
                    <a:pt x="152400" y="38862"/>
                  </a:cubicBezTo>
                  <a:lnTo>
                    <a:pt x="152400" y="1922272"/>
                  </a:lnTo>
                  <a:cubicBezTo>
                    <a:pt x="152400" y="1943735"/>
                    <a:pt x="135001" y="1961134"/>
                    <a:pt x="113538" y="1961134"/>
                  </a:cubicBezTo>
                  <a:lnTo>
                    <a:pt x="38862" y="1961134"/>
                  </a:lnTo>
                  <a:cubicBezTo>
                    <a:pt x="17399" y="1961134"/>
                    <a:pt x="0" y="1943735"/>
                    <a:pt x="0" y="192227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355824" y="7269361"/>
            <a:ext cx="2288084" cy="304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Staggering Statistics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55824" y="7624316"/>
            <a:ext cx="8804076" cy="6890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2023 NACE survey revealed that </a:t>
            </a:r>
            <a:r>
              <a:rPr lang="en-US" sz="1500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63% of students</a:t>
            </a: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report difficulty making new friends during their crucial first year.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855298" y="774055"/>
            <a:ext cx="5763518" cy="47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7"/>
              </a:lnSpc>
            </a:pPr>
            <a:r>
              <a:rPr lang="en-US" sz="2937" dirty="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Who We Serve: Our Target Users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855298" y="1667024"/>
            <a:ext cx="3163341" cy="36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 dirty="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Persona Spotlight: Aisha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7993261" y="2252811"/>
            <a:ext cx="3131939" cy="3131939"/>
            <a:chOff x="0" y="0"/>
            <a:chExt cx="4175918" cy="4175918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4175887" cy="4175887"/>
            </a:xfrm>
            <a:custGeom>
              <a:avLst/>
              <a:gdLst/>
              <a:ahLst/>
              <a:cxnLst/>
              <a:rect l="l" t="t" r="r" b="b"/>
              <a:pathLst>
                <a:path w="4175887" h="4175887">
                  <a:moveTo>
                    <a:pt x="0" y="0"/>
                  </a:moveTo>
                  <a:lnTo>
                    <a:pt x="4175887" y="0"/>
                  </a:lnTo>
                  <a:lnTo>
                    <a:pt x="4175887" y="4175887"/>
                  </a:lnTo>
                  <a:lnTo>
                    <a:pt x="0" y="417588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55298" y="5561410"/>
            <a:ext cx="4474369" cy="1643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Aisha, 19, a CSE freshman, loves coding and anime but struggles to find peers who share both niche interests. She seeks authentic friendships outside her immediate academic section, longing for deeper connections.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25859" y="1667024"/>
            <a:ext cx="2816126" cy="36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Primary Users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2811571" y="2238524"/>
            <a:ext cx="4502944" cy="1934616"/>
            <a:chOff x="0" y="0"/>
            <a:chExt cx="6003925" cy="2579488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5965698" cy="2541397"/>
            </a:xfrm>
            <a:custGeom>
              <a:avLst/>
              <a:gdLst/>
              <a:ahLst/>
              <a:cxnLst/>
              <a:rect l="l" t="t" r="r" b="b"/>
              <a:pathLst>
                <a:path w="5965698" h="2541397">
                  <a:moveTo>
                    <a:pt x="0" y="182880"/>
                  </a:moveTo>
                  <a:cubicBezTo>
                    <a:pt x="0" y="81915"/>
                    <a:pt x="82550" y="0"/>
                    <a:pt x="184404" y="0"/>
                  </a:cubicBezTo>
                  <a:lnTo>
                    <a:pt x="5781294" y="0"/>
                  </a:lnTo>
                  <a:cubicBezTo>
                    <a:pt x="5883148" y="0"/>
                    <a:pt x="5965698" y="81915"/>
                    <a:pt x="5965698" y="182880"/>
                  </a:cubicBezTo>
                  <a:lnTo>
                    <a:pt x="5965698" y="2358517"/>
                  </a:lnTo>
                  <a:cubicBezTo>
                    <a:pt x="5965698" y="2459482"/>
                    <a:pt x="5883148" y="2541397"/>
                    <a:pt x="5781294" y="2541397"/>
                  </a:cubicBezTo>
                  <a:lnTo>
                    <a:pt x="184404" y="2541397"/>
                  </a:lnTo>
                  <a:cubicBezTo>
                    <a:pt x="82550" y="2541397"/>
                    <a:pt x="0" y="2459482"/>
                    <a:pt x="0" y="2358517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6003798" cy="2579497"/>
            </a:xfrm>
            <a:custGeom>
              <a:avLst/>
              <a:gdLst/>
              <a:ahLst/>
              <a:cxnLst/>
              <a:rect l="l" t="t" r="r" b="b"/>
              <a:pathLst>
                <a:path w="6003798" h="2579497">
                  <a:moveTo>
                    <a:pt x="0" y="201930"/>
                  </a:moveTo>
                  <a:cubicBezTo>
                    <a:pt x="0" y="90297"/>
                    <a:pt x="91313" y="0"/>
                    <a:pt x="203454" y="0"/>
                  </a:cubicBezTo>
                  <a:lnTo>
                    <a:pt x="5800344" y="0"/>
                  </a:lnTo>
                  <a:lnTo>
                    <a:pt x="5800344" y="19050"/>
                  </a:lnTo>
                  <a:lnTo>
                    <a:pt x="5800344" y="0"/>
                  </a:lnTo>
                  <a:cubicBezTo>
                    <a:pt x="5912612" y="0"/>
                    <a:pt x="6003798" y="90297"/>
                    <a:pt x="6003798" y="201930"/>
                  </a:cubicBezTo>
                  <a:lnTo>
                    <a:pt x="5984748" y="201930"/>
                  </a:lnTo>
                  <a:lnTo>
                    <a:pt x="6003798" y="201930"/>
                  </a:lnTo>
                  <a:lnTo>
                    <a:pt x="6003798" y="2377567"/>
                  </a:lnTo>
                  <a:lnTo>
                    <a:pt x="5984748" y="2377567"/>
                  </a:lnTo>
                  <a:lnTo>
                    <a:pt x="6003798" y="2377567"/>
                  </a:lnTo>
                  <a:cubicBezTo>
                    <a:pt x="6003798" y="2489200"/>
                    <a:pt x="5912485" y="2579497"/>
                    <a:pt x="5800344" y="2579497"/>
                  </a:cubicBezTo>
                  <a:lnTo>
                    <a:pt x="5800344" y="2560447"/>
                  </a:lnTo>
                  <a:lnTo>
                    <a:pt x="5800344" y="2579497"/>
                  </a:lnTo>
                  <a:lnTo>
                    <a:pt x="203454" y="2579497"/>
                  </a:lnTo>
                  <a:lnTo>
                    <a:pt x="203454" y="2560447"/>
                  </a:lnTo>
                  <a:lnTo>
                    <a:pt x="203454" y="2579497"/>
                  </a:lnTo>
                  <a:cubicBezTo>
                    <a:pt x="91313" y="2579497"/>
                    <a:pt x="0" y="2489200"/>
                    <a:pt x="0" y="2377567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377567"/>
                  </a:lnTo>
                  <a:lnTo>
                    <a:pt x="19050" y="2377567"/>
                  </a:lnTo>
                  <a:lnTo>
                    <a:pt x="38100" y="2377567"/>
                  </a:lnTo>
                  <a:cubicBezTo>
                    <a:pt x="38100" y="2467864"/>
                    <a:pt x="112014" y="2541397"/>
                    <a:pt x="203454" y="2541397"/>
                  </a:cubicBezTo>
                  <a:lnTo>
                    <a:pt x="5800344" y="2541397"/>
                  </a:lnTo>
                  <a:cubicBezTo>
                    <a:pt x="5891784" y="2541397"/>
                    <a:pt x="5965698" y="2467864"/>
                    <a:pt x="5965698" y="2377567"/>
                  </a:cubicBezTo>
                  <a:lnTo>
                    <a:pt x="5965698" y="201930"/>
                  </a:lnTo>
                  <a:cubicBezTo>
                    <a:pt x="5965698" y="111633"/>
                    <a:pt x="5891784" y="38100"/>
                    <a:pt x="5800344" y="38100"/>
                  </a:cubicBezTo>
                  <a:lnTo>
                    <a:pt x="203454" y="38100"/>
                  </a:lnTo>
                  <a:lnTo>
                    <a:pt x="203454" y="19050"/>
                  </a:lnTo>
                  <a:lnTo>
                    <a:pt x="203454" y="38100"/>
                  </a:lnTo>
                  <a:cubicBezTo>
                    <a:pt x="112014" y="38100"/>
                    <a:pt x="38100" y="111633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2797284" y="2252811"/>
            <a:ext cx="114300" cy="1906041"/>
            <a:chOff x="0" y="0"/>
            <a:chExt cx="152400" cy="25413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52400" cy="2541397"/>
            </a:xfrm>
            <a:custGeom>
              <a:avLst/>
              <a:gdLst/>
              <a:ahLst/>
              <a:cxnLst/>
              <a:rect l="l" t="t" r="r" b="b"/>
              <a:pathLst>
                <a:path w="152400" h="2541397">
                  <a:moveTo>
                    <a:pt x="0" y="39878"/>
                  </a:moveTo>
                  <a:cubicBezTo>
                    <a:pt x="0" y="17907"/>
                    <a:pt x="17907" y="0"/>
                    <a:pt x="39878" y="0"/>
                  </a:cubicBezTo>
                  <a:lnTo>
                    <a:pt x="112522" y="0"/>
                  </a:lnTo>
                  <a:cubicBezTo>
                    <a:pt x="134493" y="0"/>
                    <a:pt x="152400" y="17907"/>
                    <a:pt x="152400" y="39878"/>
                  </a:cubicBezTo>
                  <a:lnTo>
                    <a:pt x="152400" y="2501519"/>
                  </a:lnTo>
                  <a:cubicBezTo>
                    <a:pt x="152400" y="2523490"/>
                    <a:pt x="134493" y="2541397"/>
                    <a:pt x="112522" y="2541397"/>
                  </a:cubicBezTo>
                  <a:lnTo>
                    <a:pt x="39878" y="2541397"/>
                  </a:lnTo>
                  <a:cubicBezTo>
                    <a:pt x="17907" y="2541397"/>
                    <a:pt x="0" y="2523490"/>
                    <a:pt x="0" y="2501519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3139589" y="2471291"/>
            <a:ext cx="2593032" cy="3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College Students (17-23)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139589" y="2925961"/>
            <a:ext cx="3932635" cy="1004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Young adults actively seeking safe, verified, and like-minded connections within their university environment.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825859" y="4373613"/>
            <a:ext cx="3434209" cy="361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Secondary Users / Buyers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12811571" y="4945112"/>
            <a:ext cx="4502944" cy="2253704"/>
            <a:chOff x="0" y="0"/>
            <a:chExt cx="6003925" cy="3004938"/>
          </a:xfrm>
        </p:grpSpPr>
        <p:sp>
          <p:nvSpPr>
            <p:cNvPr id="21" name="Freeform 21"/>
            <p:cNvSpPr/>
            <p:nvPr/>
          </p:nvSpPr>
          <p:spPr>
            <a:xfrm>
              <a:off x="19050" y="19050"/>
              <a:ext cx="5965825" cy="2966847"/>
            </a:xfrm>
            <a:custGeom>
              <a:avLst/>
              <a:gdLst/>
              <a:ahLst/>
              <a:cxnLst/>
              <a:rect l="l" t="t" r="r" b="b"/>
              <a:pathLst>
                <a:path w="5965825" h="2966847">
                  <a:moveTo>
                    <a:pt x="0" y="182880"/>
                  </a:moveTo>
                  <a:cubicBezTo>
                    <a:pt x="0" y="81915"/>
                    <a:pt x="82423" y="0"/>
                    <a:pt x="184023" y="0"/>
                  </a:cubicBezTo>
                  <a:lnTo>
                    <a:pt x="5781802" y="0"/>
                  </a:lnTo>
                  <a:cubicBezTo>
                    <a:pt x="5883402" y="0"/>
                    <a:pt x="5965825" y="81915"/>
                    <a:pt x="5965825" y="182880"/>
                  </a:cubicBezTo>
                  <a:lnTo>
                    <a:pt x="5965825" y="2783967"/>
                  </a:lnTo>
                  <a:cubicBezTo>
                    <a:pt x="5965825" y="2884932"/>
                    <a:pt x="5883402" y="2966847"/>
                    <a:pt x="5781802" y="2966847"/>
                  </a:cubicBezTo>
                  <a:lnTo>
                    <a:pt x="184023" y="2966847"/>
                  </a:lnTo>
                  <a:cubicBezTo>
                    <a:pt x="82423" y="2966847"/>
                    <a:pt x="0" y="2884932"/>
                    <a:pt x="0" y="2783967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0"/>
              <a:ext cx="6003925" cy="3004947"/>
            </a:xfrm>
            <a:custGeom>
              <a:avLst/>
              <a:gdLst/>
              <a:ahLst/>
              <a:cxnLst/>
              <a:rect l="l" t="t" r="r" b="b"/>
              <a:pathLst>
                <a:path w="6003925" h="3004947">
                  <a:moveTo>
                    <a:pt x="0" y="201930"/>
                  </a:moveTo>
                  <a:cubicBezTo>
                    <a:pt x="0" y="90297"/>
                    <a:pt x="91059" y="0"/>
                    <a:pt x="203073" y="0"/>
                  </a:cubicBezTo>
                  <a:lnTo>
                    <a:pt x="5800852" y="0"/>
                  </a:lnTo>
                  <a:lnTo>
                    <a:pt x="5800852" y="19050"/>
                  </a:lnTo>
                  <a:lnTo>
                    <a:pt x="5800852" y="0"/>
                  </a:lnTo>
                  <a:cubicBezTo>
                    <a:pt x="5912866" y="0"/>
                    <a:pt x="6003925" y="90297"/>
                    <a:pt x="6003925" y="201930"/>
                  </a:cubicBezTo>
                  <a:lnTo>
                    <a:pt x="5984875" y="201930"/>
                  </a:lnTo>
                  <a:lnTo>
                    <a:pt x="6003925" y="201930"/>
                  </a:lnTo>
                  <a:lnTo>
                    <a:pt x="6003925" y="2803017"/>
                  </a:lnTo>
                  <a:lnTo>
                    <a:pt x="5984875" y="2803017"/>
                  </a:lnTo>
                  <a:lnTo>
                    <a:pt x="6003925" y="2803017"/>
                  </a:lnTo>
                  <a:cubicBezTo>
                    <a:pt x="6003925" y="2914650"/>
                    <a:pt x="5912866" y="3004947"/>
                    <a:pt x="5800852" y="3004947"/>
                  </a:cubicBezTo>
                  <a:lnTo>
                    <a:pt x="5800852" y="2985897"/>
                  </a:lnTo>
                  <a:lnTo>
                    <a:pt x="5800852" y="3004947"/>
                  </a:lnTo>
                  <a:lnTo>
                    <a:pt x="203073" y="3004947"/>
                  </a:lnTo>
                  <a:lnTo>
                    <a:pt x="203073" y="2985897"/>
                  </a:lnTo>
                  <a:lnTo>
                    <a:pt x="203073" y="3004947"/>
                  </a:lnTo>
                  <a:cubicBezTo>
                    <a:pt x="91059" y="3004947"/>
                    <a:pt x="0" y="2914650"/>
                    <a:pt x="0" y="2803017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803017"/>
                  </a:lnTo>
                  <a:lnTo>
                    <a:pt x="19050" y="2803017"/>
                  </a:lnTo>
                  <a:lnTo>
                    <a:pt x="38100" y="2803017"/>
                  </a:lnTo>
                  <a:cubicBezTo>
                    <a:pt x="38100" y="2893441"/>
                    <a:pt x="111887" y="2966847"/>
                    <a:pt x="203073" y="2966847"/>
                  </a:cubicBezTo>
                  <a:lnTo>
                    <a:pt x="5800852" y="2966847"/>
                  </a:lnTo>
                  <a:cubicBezTo>
                    <a:pt x="5892038" y="2966847"/>
                    <a:pt x="5965825" y="2893441"/>
                    <a:pt x="5965825" y="2803017"/>
                  </a:cubicBezTo>
                  <a:lnTo>
                    <a:pt x="5965825" y="201930"/>
                  </a:lnTo>
                  <a:cubicBezTo>
                    <a:pt x="5965825" y="111506"/>
                    <a:pt x="5892038" y="38100"/>
                    <a:pt x="5800852" y="38100"/>
                  </a:cubicBezTo>
                  <a:lnTo>
                    <a:pt x="203073" y="38100"/>
                  </a:lnTo>
                  <a:lnTo>
                    <a:pt x="203073" y="19050"/>
                  </a:lnTo>
                  <a:lnTo>
                    <a:pt x="203073" y="38100"/>
                  </a:lnTo>
                  <a:cubicBezTo>
                    <a:pt x="111887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2797284" y="4959400"/>
            <a:ext cx="114300" cy="2225129"/>
            <a:chOff x="0" y="0"/>
            <a:chExt cx="152400" cy="296683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52400" cy="2966847"/>
            </a:xfrm>
            <a:custGeom>
              <a:avLst/>
              <a:gdLst/>
              <a:ahLst/>
              <a:cxnLst/>
              <a:rect l="l" t="t" r="r" b="b"/>
              <a:pathLst>
                <a:path w="152400" h="2966847">
                  <a:moveTo>
                    <a:pt x="0" y="39878"/>
                  </a:moveTo>
                  <a:cubicBezTo>
                    <a:pt x="0" y="17907"/>
                    <a:pt x="17907" y="0"/>
                    <a:pt x="39878" y="0"/>
                  </a:cubicBezTo>
                  <a:lnTo>
                    <a:pt x="112522" y="0"/>
                  </a:lnTo>
                  <a:cubicBezTo>
                    <a:pt x="134493" y="0"/>
                    <a:pt x="152400" y="17907"/>
                    <a:pt x="152400" y="39878"/>
                  </a:cubicBezTo>
                  <a:lnTo>
                    <a:pt x="152400" y="2926969"/>
                  </a:lnTo>
                  <a:cubicBezTo>
                    <a:pt x="152400" y="2948940"/>
                    <a:pt x="134493" y="2966847"/>
                    <a:pt x="112522" y="2966847"/>
                  </a:cubicBezTo>
                  <a:lnTo>
                    <a:pt x="39878" y="2966847"/>
                  </a:lnTo>
                  <a:cubicBezTo>
                    <a:pt x="17907" y="2966847"/>
                    <a:pt x="0" y="2948940"/>
                    <a:pt x="0" y="2926969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3139589" y="5177879"/>
            <a:ext cx="2507903" cy="3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Colleges &amp; Universities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139589" y="5632549"/>
            <a:ext cx="3932635" cy="1323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Institutions focused on enhancing student engagement, well-being, and academic collaboration through improved social integration.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12811571" y="7369671"/>
            <a:ext cx="4502944" cy="1934616"/>
            <a:chOff x="0" y="0"/>
            <a:chExt cx="6003925" cy="2579488"/>
          </a:xfrm>
        </p:grpSpPr>
        <p:sp>
          <p:nvSpPr>
            <p:cNvPr id="28" name="Freeform 28"/>
            <p:cNvSpPr/>
            <p:nvPr/>
          </p:nvSpPr>
          <p:spPr>
            <a:xfrm>
              <a:off x="19050" y="19050"/>
              <a:ext cx="5965698" cy="2541397"/>
            </a:xfrm>
            <a:custGeom>
              <a:avLst/>
              <a:gdLst/>
              <a:ahLst/>
              <a:cxnLst/>
              <a:rect l="l" t="t" r="r" b="b"/>
              <a:pathLst>
                <a:path w="5965698" h="2541397">
                  <a:moveTo>
                    <a:pt x="0" y="182880"/>
                  </a:moveTo>
                  <a:cubicBezTo>
                    <a:pt x="0" y="81915"/>
                    <a:pt x="82550" y="0"/>
                    <a:pt x="184404" y="0"/>
                  </a:cubicBezTo>
                  <a:lnTo>
                    <a:pt x="5781294" y="0"/>
                  </a:lnTo>
                  <a:cubicBezTo>
                    <a:pt x="5883148" y="0"/>
                    <a:pt x="5965698" y="81915"/>
                    <a:pt x="5965698" y="182880"/>
                  </a:cubicBezTo>
                  <a:lnTo>
                    <a:pt x="5965698" y="2358517"/>
                  </a:lnTo>
                  <a:cubicBezTo>
                    <a:pt x="5965698" y="2459482"/>
                    <a:pt x="5883148" y="2541397"/>
                    <a:pt x="5781294" y="2541397"/>
                  </a:cubicBezTo>
                  <a:lnTo>
                    <a:pt x="184404" y="2541397"/>
                  </a:lnTo>
                  <a:cubicBezTo>
                    <a:pt x="82550" y="2541397"/>
                    <a:pt x="0" y="2459482"/>
                    <a:pt x="0" y="2358517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0" y="0"/>
              <a:ext cx="6003798" cy="2579497"/>
            </a:xfrm>
            <a:custGeom>
              <a:avLst/>
              <a:gdLst/>
              <a:ahLst/>
              <a:cxnLst/>
              <a:rect l="l" t="t" r="r" b="b"/>
              <a:pathLst>
                <a:path w="6003798" h="2579497">
                  <a:moveTo>
                    <a:pt x="0" y="201930"/>
                  </a:moveTo>
                  <a:cubicBezTo>
                    <a:pt x="0" y="90297"/>
                    <a:pt x="91313" y="0"/>
                    <a:pt x="203454" y="0"/>
                  </a:cubicBezTo>
                  <a:lnTo>
                    <a:pt x="5800344" y="0"/>
                  </a:lnTo>
                  <a:lnTo>
                    <a:pt x="5800344" y="19050"/>
                  </a:lnTo>
                  <a:lnTo>
                    <a:pt x="5800344" y="0"/>
                  </a:lnTo>
                  <a:cubicBezTo>
                    <a:pt x="5912612" y="0"/>
                    <a:pt x="6003798" y="90297"/>
                    <a:pt x="6003798" y="201930"/>
                  </a:cubicBezTo>
                  <a:lnTo>
                    <a:pt x="5984748" y="201930"/>
                  </a:lnTo>
                  <a:lnTo>
                    <a:pt x="6003798" y="201930"/>
                  </a:lnTo>
                  <a:lnTo>
                    <a:pt x="6003798" y="2377567"/>
                  </a:lnTo>
                  <a:lnTo>
                    <a:pt x="5984748" y="2377567"/>
                  </a:lnTo>
                  <a:lnTo>
                    <a:pt x="6003798" y="2377567"/>
                  </a:lnTo>
                  <a:cubicBezTo>
                    <a:pt x="6003798" y="2489200"/>
                    <a:pt x="5912485" y="2579497"/>
                    <a:pt x="5800344" y="2579497"/>
                  </a:cubicBezTo>
                  <a:lnTo>
                    <a:pt x="5800344" y="2560447"/>
                  </a:lnTo>
                  <a:lnTo>
                    <a:pt x="5800344" y="2579497"/>
                  </a:lnTo>
                  <a:lnTo>
                    <a:pt x="203454" y="2579497"/>
                  </a:lnTo>
                  <a:lnTo>
                    <a:pt x="203454" y="2560447"/>
                  </a:lnTo>
                  <a:lnTo>
                    <a:pt x="203454" y="2579497"/>
                  </a:lnTo>
                  <a:cubicBezTo>
                    <a:pt x="91313" y="2579497"/>
                    <a:pt x="0" y="2489200"/>
                    <a:pt x="0" y="2377567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2377567"/>
                  </a:lnTo>
                  <a:lnTo>
                    <a:pt x="19050" y="2377567"/>
                  </a:lnTo>
                  <a:lnTo>
                    <a:pt x="38100" y="2377567"/>
                  </a:lnTo>
                  <a:cubicBezTo>
                    <a:pt x="38100" y="2467864"/>
                    <a:pt x="112014" y="2541397"/>
                    <a:pt x="203454" y="2541397"/>
                  </a:cubicBezTo>
                  <a:lnTo>
                    <a:pt x="5800344" y="2541397"/>
                  </a:lnTo>
                  <a:cubicBezTo>
                    <a:pt x="5891784" y="2541397"/>
                    <a:pt x="5965698" y="2467864"/>
                    <a:pt x="5965698" y="2377567"/>
                  </a:cubicBezTo>
                  <a:lnTo>
                    <a:pt x="5965698" y="201930"/>
                  </a:lnTo>
                  <a:cubicBezTo>
                    <a:pt x="5965698" y="111633"/>
                    <a:pt x="5891784" y="38100"/>
                    <a:pt x="5800344" y="38100"/>
                  </a:cubicBezTo>
                  <a:lnTo>
                    <a:pt x="203454" y="38100"/>
                  </a:lnTo>
                  <a:lnTo>
                    <a:pt x="203454" y="19050"/>
                  </a:lnTo>
                  <a:lnTo>
                    <a:pt x="203454" y="38100"/>
                  </a:lnTo>
                  <a:cubicBezTo>
                    <a:pt x="112014" y="38100"/>
                    <a:pt x="38100" y="111633"/>
                    <a:pt x="38100" y="20193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797284" y="7383959"/>
            <a:ext cx="114300" cy="1906041"/>
            <a:chOff x="0" y="0"/>
            <a:chExt cx="152400" cy="254138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52400" cy="2541397"/>
            </a:xfrm>
            <a:custGeom>
              <a:avLst/>
              <a:gdLst/>
              <a:ahLst/>
              <a:cxnLst/>
              <a:rect l="l" t="t" r="r" b="b"/>
              <a:pathLst>
                <a:path w="152400" h="2541397">
                  <a:moveTo>
                    <a:pt x="0" y="39878"/>
                  </a:moveTo>
                  <a:cubicBezTo>
                    <a:pt x="0" y="17907"/>
                    <a:pt x="17907" y="0"/>
                    <a:pt x="39878" y="0"/>
                  </a:cubicBezTo>
                  <a:lnTo>
                    <a:pt x="112522" y="0"/>
                  </a:lnTo>
                  <a:cubicBezTo>
                    <a:pt x="134493" y="0"/>
                    <a:pt x="152400" y="17907"/>
                    <a:pt x="152400" y="39878"/>
                  </a:cubicBezTo>
                  <a:lnTo>
                    <a:pt x="152400" y="2501519"/>
                  </a:lnTo>
                  <a:cubicBezTo>
                    <a:pt x="152400" y="2523490"/>
                    <a:pt x="134493" y="2541397"/>
                    <a:pt x="112522" y="2541397"/>
                  </a:cubicBezTo>
                  <a:lnTo>
                    <a:pt x="39878" y="2541397"/>
                  </a:lnTo>
                  <a:cubicBezTo>
                    <a:pt x="17907" y="2541397"/>
                    <a:pt x="0" y="2523490"/>
                    <a:pt x="0" y="2501519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3139589" y="7602439"/>
            <a:ext cx="2349550" cy="3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812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Student Clubs &amp; Cells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3139589" y="8057109"/>
            <a:ext cx="3932635" cy="1004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9"/>
              </a:lnSpc>
            </a:pPr>
            <a:r>
              <a:rPr lang="en-US" sz="156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Organizations benefiting from increased participation and broader reach for their events and initiatives.</a:t>
            </a:r>
          </a:p>
        </p:txBody>
      </p:sp>
      <p:pic>
        <p:nvPicPr>
          <p:cNvPr id="35" name="Picture 34" descr="A group of people sitting around tables and a person standing in front of a white board&#10;&#10;AI-generated content may be incorrect.">
            <a:extLst>
              <a:ext uri="{FF2B5EF4-FFF2-40B4-BE49-F238E27FC236}">
                <a16:creationId xmlns:a16="http://schemas.microsoft.com/office/drawing/2014/main" id="{B54F31E9-77F1-736C-8FBB-2E96B198EB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300162"/>
            <a:ext cx="5114925" cy="76866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049019" y="9686925"/>
            <a:ext cx="2153256" cy="514350"/>
            <a:chOff x="0" y="0"/>
            <a:chExt cx="2871008" cy="685800"/>
          </a:xfrm>
        </p:grpSpPr>
        <p:sp>
          <p:nvSpPr>
            <p:cNvPr id="7" name="Freeform 7" descr="preencoded.png">
              <a:hlinkClick r:id="rId3" tooltip="https://gamma.app/?utm_source=made-with-gamma"/>
            </p:cNvPr>
            <p:cNvSpPr/>
            <p:nvPr/>
          </p:nvSpPr>
          <p:spPr>
            <a:xfrm>
              <a:off x="0" y="0"/>
              <a:ext cx="2870962" cy="685800"/>
            </a:xfrm>
            <a:custGeom>
              <a:avLst/>
              <a:gdLst/>
              <a:ahLst/>
              <a:cxnLst/>
              <a:rect l="l" t="t" r="r" b="b"/>
              <a:pathLst>
                <a:path w="2870962" h="685800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1430000" y="0"/>
            <a:ext cx="6858000" cy="10296376"/>
            <a:chOff x="0" y="0"/>
            <a:chExt cx="9144000" cy="13728502"/>
          </a:xfrm>
        </p:grpSpPr>
        <p:sp>
          <p:nvSpPr>
            <p:cNvPr id="9" name="Freeform 9" descr="preencoded.png"/>
            <p:cNvSpPr/>
            <p:nvPr/>
          </p:nvSpPr>
          <p:spPr>
            <a:xfrm>
              <a:off x="0" y="0"/>
              <a:ext cx="9144000" cy="13728446"/>
            </a:xfrm>
            <a:custGeom>
              <a:avLst/>
              <a:gdLst/>
              <a:ahLst/>
              <a:cxnLst/>
              <a:rect l="l" t="t" r="r" b="b"/>
              <a:pathLst>
                <a:path w="9144000" h="13728446">
                  <a:moveTo>
                    <a:pt x="0" y="0"/>
                  </a:moveTo>
                  <a:lnTo>
                    <a:pt x="9144000" y="0"/>
                  </a:lnTo>
                  <a:lnTo>
                    <a:pt x="9144000" y="13728446"/>
                  </a:lnTo>
                  <a:lnTo>
                    <a:pt x="0" y="137284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b="-1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69912" y="743099"/>
            <a:ext cx="5364510" cy="475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874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Existing Solutions: Falling Short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69912" y="1621185"/>
            <a:ext cx="2738884" cy="351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Current Alternatives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955625" y="2176909"/>
            <a:ext cx="4537025" cy="1884164"/>
            <a:chOff x="0" y="0"/>
            <a:chExt cx="6049367" cy="2512218"/>
          </a:xfrm>
        </p:grpSpPr>
        <p:sp>
          <p:nvSpPr>
            <p:cNvPr id="13" name="Freeform 13"/>
            <p:cNvSpPr/>
            <p:nvPr/>
          </p:nvSpPr>
          <p:spPr>
            <a:xfrm>
              <a:off x="19050" y="19050"/>
              <a:ext cx="6011291" cy="2473960"/>
            </a:xfrm>
            <a:custGeom>
              <a:avLst/>
              <a:gdLst/>
              <a:ahLst/>
              <a:cxnLst/>
              <a:rect l="l" t="t" r="r" b="b"/>
              <a:pathLst>
                <a:path w="6011291" h="2473960">
                  <a:moveTo>
                    <a:pt x="0" y="38735"/>
                  </a:moveTo>
                  <a:cubicBezTo>
                    <a:pt x="0" y="17399"/>
                    <a:pt x="17526" y="0"/>
                    <a:pt x="39116" y="0"/>
                  </a:cubicBezTo>
                  <a:lnTo>
                    <a:pt x="5972175" y="0"/>
                  </a:lnTo>
                  <a:cubicBezTo>
                    <a:pt x="5993765" y="0"/>
                    <a:pt x="6011291" y="17399"/>
                    <a:pt x="6011291" y="38735"/>
                  </a:cubicBezTo>
                  <a:lnTo>
                    <a:pt x="6011291" y="2435225"/>
                  </a:lnTo>
                  <a:cubicBezTo>
                    <a:pt x="6011291" y="2456688"/>
                    <a:pt x="5993765" y="2473960"/>
                    <a:pt x="5972175" y="2473960"/>
                  </a:cubicBezTo>
                  <a:lnTo>
                    <a:pt x="39116" y="2473960"/>
                  </a:lnTo>
                  <a:cubicBezTo>
                    <a:pt x="17526" y="2473960"/>
                    <a:pt x="0" y="2456561"/>
                    <a:pt x="0" y="2435225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0" y="0"/>
              <a:ext cx="6049391" cy="2512060"/>
            </a:xfrm>
            <a:custGeom>
              <a:avLst/>
              <a:gdLst/>
              <a:ahLst/>
              <a:cxnLst/>
              <a:rect l="l" t="t" r="r" b="b"/>
              <a:pathLst>
                <a:path w="6049391" h="2512060">
                  <a:moveTo>
                    <a:pt x="0" y="57785"/>
                  </a:moveTo>
                  <a:cubicBezTo>
                    <a:pt x="0" y="25781"/>
                    <a:pt x="26162" y="0"/>
                    <a:pt x="58166" y="0"/>
                  </a:cubicBezTo>
                  <a:lnTo>
                    <a:pt x="5991225" y="0"/>
                  </a:lnTo>
                  <a:lnTo>
                    <a:pt x="5991225" y="19050"/>
                  </a:lnTo>
                  <a:lnTo>
                    <a:pt x="5991225" y="0"/>
                  </a:lnTo>
                  <a:cubicBezTo>
                    <a:pt x="6023229" y="0"/>
                    <a:pt x="6049391" y="25781"/>
                    <a:pt x="6049391" y="57785"/>
                  </a:cubicBezTo>
                  <a:lnTo>
                    <a:pt x="6030341" y="57785"/>
                  </a:lnTo>
                  <a:lnTo>
                    <a:pt x="6049391" y="57785"/>
                  </a:lnTo>
                  <a:lnTo>
                    <a:pt x="6049391" y="2454275"/>
                  </a:lnTo>
                  <a:lnTo>
                    <a:pt x="6030341" y="2454275"/>
                  </a:lnTo>
                  <a:lnTo>
                    <a:pt x="6049391" y="2454275"/>
                  </a:lnTo>
                  <a:cubicBezTo>
                    <a:pt x="6049391" y="2486406"/>
                    <a:pt x="6023229" y="2512060"/>
                    <a:pt x="5991225" y="2512060"/>
                  </a:cubicBezTo>
                  <a:lnTo>
                    <a:pt x="5991225" y="2493010"/>
                  </a:lnTo>
                  <a:lnTo>
                    <a:pt x="5991225" y="2512060"/>
                  </a:lnTo>
                  <a:lnTo>
                    <a:pt x="58166" y="2512060"/>
                  </a:lnTo>
                  <a:lnTo>
                    <a:pt x="58166" y="2493010"/>
                  </a:lnTo>
                  <a:lnTo>
                    <a:pt x="58166" y="2512060"/>
                  </a:lnTo>
                  <a:cubicBezTo>
                    <a:pt x="26162" y="2512060"/>
                    <a:pt x="0" y="2486279"/>
                    <a:pt x="0" y="2454275"/>
                  </a:cubicBezTo>
                  <a:lnTo>
                    <a:pt x="0" y="57785"/>
                  </a:lnTo>
                  <a:lnTo>
                    <a:pt x="19050" y="57785"/>
                  </a:lnTo>
                  <a:lnTo>
                    <a:pt x="0" y="57785"/>
                  </a:lnTo>
                  <a:moveTo>
                    <a:pt x="38100" y="57785"/>
                  </a:moveTo>
                  <a:lnTo>
                    <a:pt x="38100" y="2454275"/>
                  </a:lnTo>
                  <a:lnTo>
                    <a:pt x="19050" y="2454275"/>
                  </a:lnTo>
                  <a:lnTo>
                    <a:pt x="38100" y="2454275"/>
                  </a:lnTo>
                  <a:cubicBezTo>
                    <a:pt x="38100" y="2465070"/>
                    <a:pt x="46990" y="2473960"/>
                    <a:pt x="58166" y="2473960"/>
                  </a:cubicBezTo>
                  <a:lnTo>
                    <a:pt x="5991225" y="2473960"/>
                  </a:lnTo>
                  <a:cubicBezTo>
                    <a:pt x="6002528" y="2473960"/>
                    <a:pt x="6011291" y="2464943"/>
                    <a:pt x="6011291" y="2454275"/>
                  </a:cubicBezTo>
                  <a:lnTo>
                    <a:pt x="6011291" y="57785"/>
                  </a:lnTo>
                  <a:cubicBezTo>
                    <a:pt x="6011291" y="46990"/>
                    <a:pt x="6002401" y="38100"/>
                    <a:pt x="5991225" y="38100"/>
                  </a:cubicBezTo>
                  <a:lnTo>
                    <a:pt x="58166" y="38100"/>
                  </a:lnTo>
                  <a:lnTo>
                    <a:pt x="58166" y="19050"/>
                  </a:lnTo>
                  <a:lnTo>
                    <a:pt x="58166" y="38100"/>
                  </a:lnTo>
                  <a:cubicBezTo>
                    <a:pt x="46990" y="38100"/>
                    <a:pt x="38100" y="47117"/>
                    <a:pt x="38100" y="57785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192411" y="2404170"/>
            <a:ext cx="3072110" cy="29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WhatsApp/Telegram Groups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92411" y="2826246"/>
            <a:ext cx="4063454" cy="99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Often noisy, overwhelming, and lack any personalization, making it hard to find relevant connections.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55625" y="4226421"/>
            <a:ext cx="4537025" cy="1884164"/>
            <a:chOff x="0" y="0"/>
            <a:chExt cx="6049367" cy="2512218"/>
          </a:xfrm>
        </p:grpSpPr>
        <p:sp>
          <p:nvSpPr>
            <p:cNvPr id="18" name="Freeform 18"/>
            <p:cNvSpPr/>
            <p:nvPr/>
          </p:nvSpPr>
          <p:spPr>
            <a:xfrm>
              <a:off x="19050" y="19050"/>
              <a:ext cx="6011291" cy="2473960"/>
            </a:xfrm>
            <a:custGeom>
              <a:avLst/>
              <a:gdLst/>
              <a:ahLst/>
              <a:cxnLst/>
              <a:rect l="l" t="t" r="r" b="b"/>
              <a:pathLst>
                <a:path w="6011291" h="2473960">
                  <a:moveTo>
                    <a:pt x="0" y="38735"/>
                  </a:moveTo>
                  <a:cubicBezTo>
                    <a:pt x="0" y="17399"/>
                    <a:pt x="17526" y="0"/>
                    <a:pt x="39116" y="0"/>
                  </a:cubicBezTo>
                  <a:lnTo>
                    <a:pt x="5972175" y="0"/>
                  </a:lnTo>
                  <a:cubicBezTo>
                    <a:pt x="5993765" y="0"/>
                    <a:pt x="6011291" y="17399"/>
                    <a:pt x="6011291" y="38735"/>
                  </a:cubicBezTo>
                  <a:lnTo>
                    <a:pt x="6011291" y="2435225"/>
                  </a:lnTo>
                  <a:cubicBezTo>
                    <a:pt x="6011291" y="2456688"/>
                    <a:pt x="5993765" y="2473960"/>
                    <a:pt x="5972175" y="2473960"/>
                  </a:cubicBezTo>
                  <a:lnTo>
                    <a:pt x="39116" y="2473960"/>
                  </a:lnTo>
                  <a:cubicBezTo>
                    <a:pt x="17526" y="2473960"/>
                    <a:pt x="0" y="2456561"/>
                    <a:pt x="0" y="2435225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0" y="0"/>
              <a:ext cx="6049391" cy="2512060"/>
            </a:xfrm>
            <a:custGeom>
              <a:avLst/>
              <a:gdLst/>
              <a:ahLst/>
              <a:cxnLst/>
              <a:rect l="l" t="t" r="r" b="b"/>
              <a:pathLst>
                <a:path w="6049391" h="2512060">
                  <a:moveTo>
                    <a:pt x="0" y="57785"/>
                  </a:moveTo>
                  <a:cubicBezTo>
                    <a:pt x="0" y="25781"/>
                    <a:pt x="26162" y="0"/>
                    <a:pt x="58166" y="0"/>
                  </a:cubicBezTo>
                  <a:lnTo>
                    <a:pt x="5991225" y="0"/>
                  </a:lnTo>
                  <a:lnTo>
                    <a:pt x="5991225" y="19050"/>
                  </a:lnTo>
                  <a:lnTo>
                    <a:pt x="5991225" y="0"/>
                  </a:lnTo>
                  <a:cubicBezTo>
                    <a:pt x="6023229" y="0"/>
                    <a:pt x="6049391" y="25781"/>
                    <a:pt x="6049391" y="57785"/>
                  </a:cubicBezTo>
                  <a:lnTo>
                    <a:pt x="6030341" y="57785"/>
                  </a:lnTo>
                  <a:lnTo>
                    <a:pt x="6049391" y="57785"/>
                  </a:lnTo>
                  <a:lnTo>
                    <a:pt x="6049391" y="2454275"/>
                  </a:lnTo>
                  <a:lnTo>
                    <a:pt x="6030341" y="2454275"/>
                  </a:lnTo>
                  <a:lnTo>
                    <a:pt x="6049391" y="2454275"/>
                  </a:lnTo>
                  <a:cubicBezTo>
                    <a:pt x="6049391" y="2486406"/>
                    <a:pt x="6023229" y="2512060"/>
                    <a:pt x="5991225" y="2512060"/>
                  </a:cubicBezTo>
                  <a:lnTo>
                    <a:pt x="5991225" y="2493010"/>
                  </a:lnTo>
                  <a:lnTo>
                    <a:pt x="5991225" y="2512060"/>
                  </a:lnTo>
                  <a:lnTo>
                    <a:pt x="58166" y="2512060"/>
                  </a:lnTo>
                  <a:lnTo>
                    <a:pt x="58166" y="2493010"/>
                  </a:lnTo>
                  <a:lnTo>
                    <a:pt x="58166" y="2512060"/>
                  </a:lnTo>
                  <a:cubicBezTo>
                    <a:pt x="26162" y="2512060"/>
                    <a:pt x="0" y="2486279"/>
                    <a:pt x="0" y="2454275"/>
                  </a:cubicBezTo>
                  <a:lnTo>
                    <a:pt x="0" y="57785"/>
                  </a:lnTo>
                  <a:lnTo>
                    <a:pt x="19050" y="57785"/>
                  </a:lnTo>
                  <a:lnTo>
                    <a:pt x="0" y="57785"/>
                  </a:lnTo>
                  <a:moveTo>
                    <a:pt x="38100" y="57785"/>
                  </a:moveTo>
                  <a:lnTo>
                    <a:pt x="38100" y="2454275"/>
                  </a:lnTo>
                  <a:lnTo>
                    <a:pt x="19050" y="2454275"/>
                  </a:lnTo>
                  <a:lnTo>
                    <a:pt x="38100" y="2454275"/>
                  </a:lnTo>
                  <a:cubicBezTo>
                    <a:pt x="38100" y="2465070"/>
                    <a:pt x="46990" y="2473960"/>
                    <a:pt x="58166" y="2473960"/>
                  </a:cubicBezTo>
                  <a:lnTo>
                    <a:pt x="5991225" y="2473960"/>
                  </a:lnTo>
                  <a:cubicBezTo>
                    <a:pt x="6002528" y="2473960"/>
                    <a:pt x="6011291" y="2464943"/>
                    <a:pt x="6011291" y="2454275"/>
                  </a:cubicBezTo>
                  <a:lnTo>
                    <a:pt x="6011291" y="57785"/>
                  </a:lnTo>
                  <a:cubicBezTo>
                    <a:pt x="6011291" y="46990"/>
                    <a:pt x="6002401" y="38100"/>
                    <a:pt x="5991225" y="38100"/>
                  </a:cubicBezTo>
                  <a:lnTo>
                    <a:pt x="58166" y="38100"/>
                  </a:lnTo>
                  <a:lnTo>
                    <a:pt x="58166" y="19050"/>
                  </a:lnTo>
                  <a:lnTo>
                    <a:pt x="58166" y="38100"/>
                  </a:lnTo>
                  <a:cubicBezTo>
                    <a:pt x="46990" y="38100"/>
                    <a:pt x="38100" y="47117"/>
                    <a:pt x="38100" y="57785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192411" y="4453681"/>
            <a:ext cx="2282429" cy="29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Instagram/Facebook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92411" y="4875759"/>
            <a:ext cx="4063454" cy="99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Too broad and not tailored for campus-specific interactions, diluting the focus on genuine student connections.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955625" y="6275934"/>
            <a:ext cx="4537025" cy="2169468"/>
            <a:chOff x="0" y="0"/>
            <a:chExt cx="6049367" cy="2892623"/>
          </a:xfrm>
        </p:grpSpPr>
        <p:sp>
          <p:nvSpPr>
            <p:cNvPr id="23" name="Freeform 23"/>
            <p:cNvSpPr/>
            <p:nvPr/>
          </p:nvSpPr>
          <p:spPr>
            <a:xfrm>
              <a:off x="19050" y="19050"/>
              <a:ext cx="6011291" cy="2854452"/>
            </a:xfrm>
            <a:custGeom>
              <a:avLst/>
              <a:gdLst/>
              <a:ahLst/>
              <a:cxnLst/>
              <a:rect l="l" t="t" r="r" b="b"/>
              <a:pathLst>
                <a:path w="6011291" h="2854452">
                  <a:moveTo>
                    <a:pt x="0" y="38735"/>
                  </a:moveTo>
                  <a:cubicBezTo>
                    <a:pt x="0" y="17399"/>
                    <a:pt x="17526" y="0"/>
                    <a:pt x="39116" y="0"/>
                  </a:cubicBezTo>
                  <a:lnTo>
                    <a:pt x="5972175" y="0"/>
                  </a:lnTo>
                  <a:cubicBezTo>
                    <a:pt x="5993765" y="0"/>
                    <a:pt x="6011291" y="17399"/>
                    <a:pt x="6011291" y="38735"/>
                  </a:cubicBezTo>
                  <a:lnTo>
                    <a:pt x="6011291" y="2815717"/>
                  </a:lnTo>
                  <a:cubicBezTo>
                    <a:pt x="6011291" y="2837180"/>
                    <a:pt x="5993765" y="2854452"/>
                    <a:pt x="5972175" y="2854452"/>
                  </a:cubicBezTo>
                  <a:lnTo>
                    <a:pt x="39116" y="2854452"/>
                  </a:lnTo>
                  <a:cubicBezTo>
                    <a:pt x="17526" y="2854452"/>
                    <a:pt x="0" y="2837053"/>
                    <a:pt x="0" y="2815717"/>
                  </a:cubicBez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0" y="0"/>
              <a:ext cx="6049391" cy="2892552"/>
            </a:xfrm>
            <a:custGeom>
              <a:avLst/>
              <a:gdLst/>
              <a:ahLst/>
              <a:cxnLst/>
              <a:rect l="l" t="t" r="r" b="b"/>
              <a:pathLst>
                <a:path w="6049391" h="2892552">
                  <a:moveTo>
                    <a:pt x="0" y="57785"/>
                  </a:moveTo>
                  <a:cubicBezTo>
                    <a:pt x="0" y="25781"/>
                    <a:pt x="26162" y="0"/>
                    <a:pt x="58166" y="0"/>
                  </a:cubicBezTo>
                  <a:lnTo>
                    <a:pt x="5991225" y="0"/>
                  </a:lnTo>
                  <a:lnTo>
                    <a:pt x="5991225" y="19050"/>
                  </a:lnTo>
                  <a:lnTo>
                    <a:pt x="5991225" y="0"/>
                  </a:lnTo>
                  <a:cubicBezTo>
                    <a:pt x="6023229" y="0"/>
                    <a:pt x="6049391" y="25781"/>
                    <a:pt x="6049391" y="57785"/>
                  </a:cubicBezTo>
                  <a:lnTo>
                    <a:pt x="6030341" y="57785"/>
                  </a:lnTo>
                  <a:lnTo>
                    <a:pt x="6049391" y="57785"/>
                  </a:lnTo>
                  <a:lnTo>
                    <a:pt x="6049391" y="2834767"/>
                  </a:lnTo>
                  <a:lnTo>
                    <a:pt x="6030341" y="2834767"/>
                  </a:lnTo>
                  <a:lnTo>
                    <a:pt x="6049391" y="2834767"/>
                  </a:lnTo>
                  <a:cubicBezTo>
                    <a:pt x="6049391" y="2866898"/>
                    <a:pt x="6023229" y="2892552"/>
                    <a:pt x="5991225" y="2892552"/>
                  </a:cubicBezTo>
                  <a:lnTo>
                    <a:pt x="5991225" y="2873502"/>
                  </a:lnTo>
                  <a:lnTo>
                    <a:pt x="5991225" y="2892552"/>
                  </a:lnTo>
                  <a:lnTo>
                    <a:pt x="58166" y="2892552"/>
                  </a:lnTo>
                  <a:lnTo>
                    <a:pt x="58166" y="2873502"/>
                  </a:lnTo>
                  <a:lnTo>
                    <a:pt x="58166" y="2892552"/>
                  </a:lnTo>
                  <a:cubicBezTo>
                    <a:pt x="26162" y="2892552"/>
                    <a:pt x="0" y="2866771"/>
                    <a:pt x="0" y="2834767"/>
                  </a:cubicBezTo>
                  <a:lnTo>
                    <a:pt x="0" y="57785"/>
                  </a:lnTo>
                  <a:lnTo>
                    <a:pt x="19050" y="57785"/>
                  </a:lnTo>
                  <a:lnTo>
                    <a:pt x="0" y="57785"/>
                  </a:lnTo>
                  <a:moveTo>
                    <a:pt x="38100" y="57785"/>
                  </a:moveTo>
                  <a:lnTo>
                    <a:pt x="38100" y="2834767"/>
                  </a:lnTo>
                  <a:lnTo>
                    <a:pt x="19050" y="2834767"/>
                  </a:lnTo>
                  <a:lnTo>
                    <a:pt x="38100" y="2834767"/>
                  </a:lnTo>
                  <a:cubicBezTo>
                    <a:pt x="38100" y="2845562"/>
                    <a:pt x="46990" y="2854452"/>
                    <a:pt x="58166" y="2854452"/>
                  </a:cubicBezTo>
                  <a:lnTo>
                    <a:pt x="5991225" y="2854452"/>
                  </a:lnTo>
                  <a:cubicBezTo>
                    <a:pt x="6002401" y="2854452"/>
                    <a:pt x="6011291" y="2845435"/>
                    <a:pt x="6011291" y="2834767"/>
                  </a:cubicBezTo>
                  <a:lnTo>
                    <a:pt x="6011291" y="57785"/>
                  </a:lnTo>
                  <a:cubicBezTo>
                    <a:pt x="6011291" y="46990"/>
                    <a:pt x="6002401" y="38100"/>
                    <a:pt x="5991225" y="38100"/>
                  </a:cubicBezTo>
                  <a:lnTo>
                    <a:pt x="58166" y="38100"/>
                  </a:lnTo>
                  <a:lnTo>
                    <a:pt x="58166" y="19050"/>
                  </a:lnTo>
                  <a:lnTo>
                    <a:pt x="58166" y="38100"/>
                  </a:lnTo>
                  <a:cubicBezTo>
                    <a:pt x="46990" y="38100"/>
                    <a:pt x="38100" y="47117"/>
                    <a:pt x="38100" y="57785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192411" y="6503194"/>
            <a:ext cx="4063454" cy="580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Networking Apps (Tinder, Bumble BFF)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92411" y="7210574"/>
            <a:ext cx="4063454" cy="99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Designed with different intents, leading to uncomfortable or unsafe interactions for students seeking platonic friendships.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961161" y="1621185"/>
            <a:ext cx="3821311" cy="351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Key Gaps They Fail to Address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5961161" y="2191196"/>
            <a:ext cx="4508450" cy="1798439"/>
            <a:chOff x="0" y="0"/>
            <a:chExt cx="6011267" cy="2397918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011164" cy="2397760"/>
            </a:xfrm>
            <a:custGeom>
              <a:avLst/>
              <a:gdLst/>
              <a:ahLst/>
              <a:cxnLst/>
              <a:rect l="l" t="t" r="r" b="b"/>
              <a:pathLst>
                <a:path w="6011164" h="2397760">
                  <a:moveTo>
                    <a:pt x="0" y="38735"/>
                  </a:moveTo>
                  <a:cubicBezTo>
                    <a:pt x="0" y="17399"/>
                    <a:pt x="17399" y="0"/>
                    <a:pt x="38735" y="0"/>
                  </a:cubicBezTo>
                  <a:lnTo>
                    <a:pt x="5972429" y="0"/>
                  </a:lnTo>
                  <a:cubicBezTo>
                    <a:pt x="5993892" y="0"/>
                    <a:pt x="6011164" y="17399"/>
                    <a:pt x="6011164" y="38735"/>
                  </a:cubicBezTo>
                  <a:lnTo>
                    <a:pt x="6011164" y="2359025"/>
                  </a:lnTo>
                  <a:cubicBezTo>
                    <a:pt x="6011164" y="2380488"/>
                    <a:pt x="5993765" y="2397760"/>
                    <a:pt x="5972429" y="2397760"/>
                  </a:cubicBezTo>
                  <a:lnTo>
                    <a:pt x="38735" y="2397760"/>
                  </a:lnTo>
                  <a:cubicBezTo>
                    <a:pt x="17272" y="2397760"/>
                    <a:pt x="0" y="2380361"/>
                    <a:pt x="0" y="2359025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6155085" y="2375595"/>
            <a:ext cx="2676376" cy="29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No AI-Powered Matching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155085" y="2797671"/>
            <a:ext cx="4120604" cy="99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FFFFF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Absence of intelligent algorithms to connect students based on deep interests and compatibility.</a:t>
            </a:r>
          </a:p>
        </p:txBody>
      </p:sp>
      <p:grpSp>
        <p:nvGrpSpPr>
          <p:cNvPr id="32" name="Group 32"/>
          <p:cNvGrpSpPr/>
          <p:nvPr/>
        </p:nvGrpSpPr>
        <p:grpSpPr>
          <a:xfrm>
            <a:off x="5961161" y="4183559"/>
            <a:ext cx="4508450" cy="1487984"/>
            <a:chOff x="0" y="0"/>
            <a:chExt cx="6011267" cy="198397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011291" cy="1983994"/>
            </a:xfrm>
            <a:custGeom>
              <a:avLst/>
              <a:gdLst/>
              <a:ahLst/>
              <a:cxnLst/>
              <a:rect l="l" t="t" r="r" b="b"/>
              <a:pathLst>
                <a:path w="6011291" h="1983994">
                  <a:moveTo>
                    <a:pt x="0" y="38862"/>
                  </a:moveTo>
                  <a:cubicBezTo>
                    <a:pt x="0" y="17399"/>
                    <a:pt x="17399" y="0"/>
                    <a:pt x="38862" y="0"/>
                  </a:cubicBezTo>
                  <a:lnTo>
                    <a:pt x="5972429" y="0"/>
                  </a:lnTo>
                  <a:cubicBezTo>
                    <a:pt x="5993892" y="0"/>
                    <a:pt x="6011291" y="17399"/>
                    <a:pt x="6011291" y="38862"/>
                  </a:cubicBezTo>
                  <a:lnTo>
                    <a:pt x="6011291" y="1945132"/>
                  </a:lnTo>
                  <a:cubicBezTo>
                    <a:pt x="6011291" y="1966595"/>
                    <a:pt x="5993892" y="1983994"/>
                    <a:pt x="5972429" y="1983994"/>
                  </a:cubicBezTo>
                  <a:lnTo>
                    <a:pt x="38862" y="1983994"/>
                  </a:lnTo>
                  <a:cubicBezTo>
                    <a:pt x="17399" y="1983994"/>
                    <a:pt x="0" y="1966595"/>
                    <a:pt x="0" y="194513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6155085" y="4367956"/>
            <a:ext cx="2282429" cy="29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Lack of Verification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6155085" y="4790034"/>
            <a:ext cx="4120604" cy="687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FFFFF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No robust verification process to ensure users are legitimate college students, compromising safety.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5961161" y="5865465"/>
            <a:ext cx="4508450" cy="1798439"/>
            <a:chOff x="0" y="0"/>
            <a:chExt cx="6011267" cy="2397918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6011164" cy="2397760"/>
            </a:xfrm>
            <a:custGeom>
              <a:avLst/>
              <a:gdLst/>
              <a:ahLst/>
              <a:cxnLst/>
              <a:rect l="l" t="t" r="r" b="b"/>
              <a:pathLst>
                <a:path w="6011164" h="2397760">
                  <a:moveTo>
                    <a:pt x="0" y="38735"/>
                  </a:moveTo>
                  <a:cubicBezTo>
                    <a:pt x="0" y="17399"/>
                    <a:pt x="17399" y="0"/>
                    <a:pt x="38735" y="0"/>
                  </a:cubicBezTo>
                  <a:lnTo>
                    <a:pt x="5972429" y="0"/>
                  </a:lnTo>
                  <a:cubicBezTo>
                    <a:pt x="5993892" y="0"/>
                    <a:pt x="6011164" y="17399"/>
                    <a:pt x="6011164" y="38735"/>
                  </a:cubicBezTo>
                  <a:lnTo>
                    <a:pt x="6011164" y="2359025"/>
                  </a:lnTo>
                  <a:cubicBezTo>
                    <a:pt x="6011164" y="2380488"/>
                    <a:pt x="5993765" y="2397760"/>
                    <a:pt x="5972429" y="2397760"/>
                  </a:cubicBezTo>
                  <a:lnTo>
                    <a:pt x="38735" y="2397760"/>
                  </a:lnTo>
                  <a:cubicBezTo>
                    <a:pt x="17272" y="2397760"/>
                    <a:pt x="0" y="2380361"/>
                    <a:pt x="0" y="2359025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6155085" y="6049864"/>
            <a:ext cx="2282429" cy="294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Limited Focus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6155085" y="6471940"/>
            <a:ext cx="4120604" cy="9980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1500">
                <a:solidFill>
                  <a:srgbClr val="FFFFF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Failure to actively encourage friendship building and collaborative opportunities specifically for students.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905155" y="1409700"/>
            <a:ext cx="9335691" cy="3690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62"/>
              </a:lnSpc>
            </a:pPr>
            <a:r>
              <a:rPr lang="en-US" sz="76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Our Unique Edge: AI-Driven Campus Connections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05155" y="5454104"/>
            <a:ext cx="9335691" cy="20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50"/>
              </a:lnSpc>
            </a:pPr>
            <a:r>
              <a:rPr lang="en-US" sz="23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FriendFinder stands out as the only campus-exclusive AI app designed to meticulously match students based on </a:t>
            </a:r>
            <a:r>
              <a:rPr lang="en-US" sz="2312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shared interests, academic goals, and compatible personalities</a:t>
            </a:r>
            <a:r>
              <a:rPr lang="en-US" sz="23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. We create a trusted, relevant, and engaging environment for students to truly connect.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74972" y="756494"/>
            <a:ext cx="7099250" cy="566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FriendFinder: Features at a Glance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74972" y="1796654"/>
            <a:ext cx="532656" cy="532656"/>
            <a:chOff x="0" y="0"/>
            <a:chExt cx="710208" cy="71020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10184" cy="710184"/>
            </a:xfrm>
            <a:custGeom>
              <a:avLst/>
              <a:gdLst/>
              <a:ahLst/>
              <a:cxnLst/>
              <a:rect l="l" t="t" r="r" b="b"/>
              <a:pathLst>
                <a:path w="710184" h="710184">
                  <a:moveTo>
                    <a:pt x="0" y="47371"/>
                  </a:moveTo>
                  <a:cubicBezTo>
                    <a:pt x="0" y="21209"/>
                    <a:pt x="21209" y="0"/>
                    <a:pt x="47371" y="0"/>
                  </a:cubicBezTo>
                  <a:lnTo>
                    <a:pt x="662813" y="0"/>
                  </a:lnTo>
                  <a:cubicBezTo>
                    <a:pt x="688975" y="0"/>
                    <a:pt x="710184" y="21209"/>
                    <a:pt x="710184" y="47371"/>
                  </a:cubicBezTo>
                  <a:lnTo>
                    <a:pt x="710184" y="662813"/>
                  </a:lnTo>
                  <a:cubicBezTo>
                    <a:pt x="710184" y="688975"/>
                    <a:pt x="688975" y="710184"/>
                    <a:pt x="662813" y="710184"/>
                  </a:cubicBezTo>
                  <a:lnTo>
                    <a:pt x="47371" y="710184"/>
                  </a:lnTo>
                  <a:cubicBezTo>
                    <a:pt x="21209" y="710184"/>
                    <a:pt x="0" y="688975"/>
                    <a:pt x="0" y="662813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744415" y="1877914"/>
            <a:ext cx="2785616" cy="348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AI Matching Engine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44415" y="2291954"/>
            <a:ext cx="15568612" cy="4549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Our core engine intelligently finds compatible peers based on expressed hobbies, unique skills, and future goals, ensuring meaningful connections.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974972" y="3220491"/>
            <a:ext cx="532656" cy="532656"/>
            <a:chOff x="0" y="0"/>
            <a:chExt cx="710208" cy="71020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10184" cy="710184"/>
            </a:xfrm>
            <a:custGeom>
              <a:avLst/>
              <a:gdLst/>
              <a:ahLst/>
              <a:cxnLst/>
              <a:rect l="l" t="t" r="r" b="b"/>
              <a:pathLst>
                <a:path w="710184" h="710184">
                  <a:moveTo>
                    <a:pt x="0" y="47371"/>
                  </a:moveTo>
                  <a:cubicBezTo>
                    <a:pt x="0" y="21209"/>
                    <a:pt x="21209" y="0"/>
                    <a:pt x="47371" y="0"/>
                  </a:cubicBezTo>
                  <a:lnTo>
                    <a:pt x="662813" y="0"/>
                  </a:lnTo>
                  <a:cubicBezTo>
                    <a:pt x="688975" y="0"/>
                    <a:pt x="710184" y="21209"/>
                    <a:pt x="710184" y="47371"/>
                  </a:cubicBezTo>
                  <a:lnTo>
                    <a:pt x="710184" y="662813"/>
                  </a:lnTo>
                  <a:cubicBezTo>
                    <a:pt x="710184" y="688975"/>
                    <a:pt x="688975" y="710184"/>
                    <a:pt x="662813" y="710184"/>
                  </a:cubicBezTo>
                  <a:lnTo>
                    <a:pt x="47371" y="710184"/>
                  </a:lnTo>
                  <a:cubicBezTo>
                    <a:pt x="21209" y="710184"/>
                    <a:pt x="0" y="688975"/>
                    <a:pt x="0" y="662813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744415" y="3301752"/>
            <a:ext cx="4189810" cy="348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Personalized Friend Suggestions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44415" y="3715791"/>
            <a:ext cx="15568612" cy="7110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endParaRPr lang="en-US" sz="1812" dirty="0">
              <a:solidFill>
                <a:srgbClr val="3A3630"/>
              </a:solidFill>
              <a:latin typeface="Source Han Sans JP"/>
              <a:ea typeface="Source Han Sans JP"/>
              <a:cs typeface="Source Han Sans JP"/>
              <a:sym typeface="Source Han Sans JP"/>
            </a:endParaRPr>
          </a:p>
          <a:p>
            <a:pPr algn="l">
              <a:lnSpc>
                <a:spcPts val="2937"/>
              </a:lnSpc>
            </a:pPr>
            <a:r>
              <a:rPr lang="en-US" sz="1812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Each student receives tailored recommendations for their top 3-5 matches, simplifying the discovery process.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74972" y="4644330"/>
            <a:ext cx="532656" cy="532656"/>
            <a:chOff x="0" y="0"/>
            <a:chExt cx="710208" cy="71020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10184" cy="710184"/>
            </a:xfrm>
            <a:custGeom>
              <a:avLst/>
              <a:gdLst/>
              <a:ahLst/>
              <a:cxnLst/>
              <a:rect l="l" t="t" r="r" b="b"/>
              <a:pathLst>
                <a:path w="710184" h="710184">
                  <a:moveTo>
                    <a:pt x="0" y="47371"/>
                  </a:moveTo>
                  <a:cubicBezTo>
                    <a:pt x="0" y="21209"/>
                    <a:pt x="21209" y="0"/>
                    <a:pt x="47371" y="0"/>
                  </a:cubicBezTo>
                  <a:lnTo>
                    <a:pt x="662813" y="0"/>
                  </a:lnTo>
                  <a:cubicBezTo>
                    <a:pt x="688975" y="0"/>
                    <a:pt x="710184" y="21209"/>
                    <a:pt x="710184" y="47371"/>
                  </a:cubicBezTo>
                  <a:lnTo>
                    <a:pt x="710184" y="662813"/>
                  </a:lnTo>
                  <a:cubicBezTo>
                    <a:pt x="710184" y="688975"/>
                    <a:pt x="688975" y="710184"/>
                    <a:pt x="662813" y="710184"/>
                  </a:cubicBezTo>
                  <a:lnTo>
                    <a:pt x="47371" y="710184"/>
                  </a:lnTo>
                  <a:cubicBezTo>
                    <a:pt x="21209" y="710184"/>
                    <a:pt x="0" y="688975"/>
                    <a:pt x="0" y="662813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744415" y="4725591"/>
            <a:ext cx="2785616" cy="348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AI Icebreakers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44415" y="5139630"/>
            <a:ext cx="15568612" cy="454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Kickstart conversations effortlessly with personalized, context-aware prompts designed to break the ice and encourage interaction.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74972" y="6068169"/>
            <a:ext cx="532656" cy="532656"/>
            <a:chOff x="0" y="0"/>
            <a:chExt cx="710208" cy="71020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710184" cy="710184"/>
            </a:xfrm>
            <a:custGeom>
              <a:avLst/>
              <a:gdLst/>
              <a:ahLst/>
              <a:cxnLst/>
              <a:rect l="l" t="t" r="r" b="b"/>
              <a:pathLst>
                <a:path w="710184" h="710184">
                  <a:moveTo>
                    <a:pt x="0" y="47371"/>
                  </a:moveTo>
                  <a:cubicBezTo>
                    <a:pt x="0" y="21209"/>
                    <a:pt x="21209" y="0"/>
                    <a:pt x="47371" y="0"/>
                  </a:cubicBezTo>
                  <a:lnTo>
                    <a:pt x="662813" y="0"/>
                  </a:lnTo>
                  <a:cubicBezTo>
                    <a:pt x="688975" y="0"/>
                    <a:pt x="710184" y="21209"/>
                    <a:pt x="710184" y="47371"/>
                  </a:cubicBezTo>
                  <a:lnTo>
                    <a:pt x="710184" y="662813"/>
                  </a:lnTo>
                  <a:cubicBezTo>
                    <a:pt x="710184" y="688975"/>
                    <a:pt x="688975" y="710184"/>
                    <a:pt x="662813" y="710184"/>
                  </a:cubicBezTo>
                  <a:lnTo>
                    <a:pt x="47371" y="710184"/>
                  </a:lnTo>
                  <a:cubicBezTo>
                    <a:pt x="21209" y="710184"/>
                    <a:pt x="0" y="688975"/>
                    <a:pt x="0" y="662813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744415" y="6149429"/>
            <a:ext cx="3123307" cy="348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Group &amp; Club Discovery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744415" y="6563469"/>
            <a:ext cx="15568612" cy="454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Seamlessly suggests relevant campus events, clubs, and study groups that align with shared interests, fostering broader engagement.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974972" y="7492007"/>
            <a:ext cx="532656" cy="532656"/>
            <a:chOff x="0" y="0"/>
            <a:chExt cx="710208" cy="71020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710184" cy="710184"/>
            </a:xfrm>
            <a:custGeom>
              <a:avLst/>
              <a:gdLst/>
              <a:ahLst/>
              <a:cxnLst/>
              <a:rect l="l" t="t" r="r" b="b"/>
              <a:pathLst>
                <a:path w="710184" h="710184">
                  <a:moveTo>
                    <a:pt x="0" y="47371"/>
                  </a:moveTo>
                  <a:cubicBezTo>
                    <a:pt x="0" y="21209"/>
                    <a:pt x="21209" y="0"/>
                    <a:pt x="47371" y="0"/>
                  </a:cubicBezTo>
                  <a:lnTo>
                    <a:pt x="662813" y="0"/>
                  </a:lnTo>
                  <a:cubicBezTo>
                    <a:pt x="688975" y="0"/>
                    <a:pt x="710184" y="21209"/>
                    <a:pt x="710184" y="47371"/>
                  </a:cubicBezTo>
                  <a:lnTo>
                    <a:pt x="710184" y="662813"/>
                  </a:lnTo>
                  <a:cubicBezTo>
                    <a:pt x="710184" y="688975"/>
                    <a:pt x="688975" y="710184"/>
                    <a:pt x="662813" y="710184"/>
                  </a:cubicBezTo>
                  <a:lnTo>
                    <a:pt x="47371" y="710184"/>
                  </a:lnTo>
                  <a:cubicBezTo>
                    <a:pt x="21209" y="710184"/>
                    <a:pt x="0" y="688975"/>
                    <a:pt x="0" y="662813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744415" y="7573267"/>
            <a:ext cx="2870746" cy="348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Gamified Engagement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744415" y="7987307"/>
            <a:ext cx="15568612" cy="454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1812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Boost interaction with a dynamic Friendship Score and interactive Leaderboards, making networking fun and rewarding.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9530"/>
            <a:chOff x="0" y="0"/>
            <a:chExt cx="9144000" cy="13719373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9429"/>
            </a:xfrm>
            <a:custGeom>
              <a:avLst/>
              <a:gdLst/>
              <a:ahLst/>
              <a:cxnLst/>
              <a:rect l="l" t="t" r="r" b="b"/>
              <a:pathLst>
                <a:path w="9144000" h="13719429">
                  <a:moveTo>
                    <a:pt x="0" y="0"/>
                  </a:moveTo>
                  <a:lnTo>
                    <a:pt x="9144000" y="0"/>
                  </a:lnTo>
                  <a:lnTo>
                    <a:pt x="9144000" y="13719429"/>
                  </a:lnTo>
                  <a:lnTo>
                    <a:pt x="0" y="137194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2" r="-1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92802" y="793997"/>
            <a:ext cx="5924104" cy="5060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Our Growth Trajectory &amp; Impact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92802" y="1730127"/>
            <a:ext cx="4427785" cy="73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Market Potential: Scaling Smartly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7892802" y="2702570"/>
            <a:ext cx="620762" cy="1428750"/>
            <a:chOff x="0" y="0"/>
            <a:chExt cx="827683" cy="1905000"/>
          </a:xfrm>
        </p:grpSpPr>
        <p:sp>
          <p:nvSpPr>
            <p:cNvPr id="11" name="Freeform 11" descr="preencoded.png"/>
            <p:cNvSpPr/>
            <p:nvPr/>
          </p:nvSpPr>
          <p:spPr>
            <a:xfrm>
              <a:off x="0" y="0"/>
              <a:ext cx="827659" cy="1905000"/>
            </a:xfrm>
            <a:custGeom>
              <a:avLst/>
              <a:gdLst/>
              <a:ahLst/>
              <a:cxnLst/>
              <a:rect l="l" t="t" r="r" b="b"/>
              <a:pathLst>
                <a:path w="827659" h="1905000">
                  <a:moveTo>
                    <a:pt x="0" y="0"/>
                  </a:moveTo>
                  <a:lnTo>
                    <a:pt x="827659" y="0"/>
                  </a:lnTo>
                  <a:lnTo>
                    <a:pt x="827659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2" r="-2" b="-13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720435" y="2899916"/>
            <a:ext cx="2434829" cy="31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Immediate Wedge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20435" y="3363516"/>
            <a:ext cx="3600153" cy="71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Target SJEC's 3,000+ students as our pilot market.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8203109" y="4496692"/>
            <a:ext cx="620762" cy="1428750"/>
            <a:chOff x="0" y="0"/>
            <a:chExt cx="827683" cy="1905000"/>
          </a:xfrm>
        </p:grpSpPr>
        <p:sp>
          <p:nvSpPr>
            <p:cNvPr id="15" name="Freeform 15" descr="preencoded.png"/>
            <p:cNvSpPr/>
            <p:nvPr/>
          </p:nvSpPr>
          <p:spPr>
            <a:xfrm>
              <a:off x="0" y="0"/>
              <a:ext cx="827659" cy="1905000"/>
            </a:xfrm>
            <a:custGeom>
              <a:avLst/>
              <a:gdLst/>
              <a:ahLst/>
              <a:cxnLst/>
              <a:rect l="l" t="t" r="r" b="b"/>
              <a:pathLst>
                <a:path w="827659" h="1905000">
                  <a:moveTo>
                    <a:pt x="0" y="0"/>
                  </a:moveTo>
                  <a:lnTo>
                    <a:pt x="827659" y="0"/>
                  </a:lnTo>
                  <a:lnTo>
                    <a:pt x="827659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2" r="-2" b="-13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030741" y="4694039"/>
            <a:ext cx="2434829" cy="31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Next Horizon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030741" y="5157639"/>
            <a:ext cx="3289846" cy="71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Expand to 10 colleges in Mangalore, reaching 40,000+ students.</a:t>
            </a:r>
          </a:p>
        </p:txBody>
      </p: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8513564" y="6290816"/>
            <a:ext cx="620762" cy="1428750"/>
            <a:chOff x="0" y="0"/>
            <a:chExt cx="827683" cy="1905000"/>
          </a:xfrm>
        </p:grpSpPr>
        <p:sp>
          <p:nvSpPr>
            <p:cNvPr id="19" name="Freeform 19" descr="preencoded.png"/>
            <p:cNvSpPr/>
            <p:nvPr/>
          </p:nvSpPr>
          <p:spPr>
            <a:xfrm>
              <a:off x="0" y="0"/>
              <a:ext cx="827659" cy="1905000"/>
            </a:xfrm>
            <a:custGeom>
              <a:avLst/>
              <a:gdLst/>
              <a:ahLst/>
              <a:cxnLst/>
              <a:rect l="l" t="t" r="r" b="b"/>
              <a:pathLst>
                <a:path w="827659" h="1905000">
                  <a:moveTo>
                    <a:pt x="0" y="0"/>
                  </a:moveTo>
                  <a:lnTo>
                    <a:pt x="827659" y="0"/>
                  </a:lnTo>
                  <a:lnTo>
                    <a:pt x="827659" y="1905000"/>
                  </a:lnTo>
                  <a:lnTo>
                    <a:pt x="0" y="1905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132" r="-2" b="-132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341198" y="6488163"/>
            <a:ext cx="2434829" cy="31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874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Future Vision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341198" y="6951761"/>
            <a:ext cx="2979390" cy="1050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Scale across Karnataka's engineering colleges, impacting 400,000+ students.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34937" y="1730127"/>
            <a:ext cx="4427785" cy="739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Business Model: Sustainable Growth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834937" y="2619524"/>
            <a:ext cx="4427785" cy="71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5070" lvl="1" indent="-122535" algn="l">
              <a:lnSpc>
                <a:spcPts val="2562"/>
              </a:lnSpc>
              <a:buFont typeface="Arial"/>
              <a:buChar char="•"/>
            </a:pPr>
            <a:r>
              <a:rPr lang="en-US" sz="1625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B2B SaaS:</a:t>
            </a: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Colleges subscribe for enhanced student engagement and retention.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834937" y="3354140"/>
            <a:ext cx="4427785" cy="71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5070" lvl="1" indent="-122535" algn="l">
              <a:lnSpc>
                <a:spcPts val="2562"/>
              </a:lnSpc>
              <a:buFont typeface="Arial"/>
              <a:buChar char="•"/>
            </a:pPr>
            <a:r>
              <a:rPr lang="en-US" sz="1625" b="1" dirty="0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Event Promotions:</a:t>
            </a:r>
            <a:r>
              <a:rPr lang="en-US" sz="1625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Clubs and fests pay to promote events to relevant student segments.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834937" y="4088755"/>
            <a:ext cx="4427785" cy="9709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5070" lvl="1" indent="-122535" algn="l">
              <a:lnSpc>
                <a:spcPts val="2562"/>
              </a:lnSpc>
              <a:buFont typeface="Arial"/>
              <a:buChar char="•"/>
            </a:pPr>
            <a:endParaRPr lang="en-US" sz="1625" b="1" dirty="0">
              <a:solidFill>
                <a:srgbClr val="3A3630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  <a:p>
            <a:pPr marL="245070" lvl="1" indent="-122535" algn="l">
              <a:lnSpc>
                <a:spcPts val="2562"/>
              </a:lnSpc>
              <a:buFont typeface="Arial"/>
              <a:buChar char="•"/>
            </a:pPr>
            <a:r>
              <a:rPr lang="en-US" sz="1625" b="1" dirty="0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CSR/Ads:</a:t>
            </a:r>
            <a:r>
              <a:rPr lang="en-US" sz="1625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Partner with career brands for sponsored leaderboards and initiatives.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834937" y="5249167"/>
            <a:ext cx="4427785" cy="578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74"/>
              </a:lnSpc>
            </a:pPr>
            <a:r>
              <a:rPr lang="en-US" sz="5374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₹1L/month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831341" y="6076355"/>
            <a:ext cx="2434829" cy="313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75"/>
              </a:lnSpc>
            </a:pPr>
            <a:r>
              <a:rPr lang="en-US" sz="1874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Quick Math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834937" y="6539954"/>
            <a:ext cx="4427785" cy="71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10 colleges at ₹10k/month generates impressive monthly revenue.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834937" y="7482631"/>
            <a:ext cx="2921794" cy="374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5"/>
              </a:lnSpc>
            </a:pPr>
            <a:r>
              <a:rPr lang="en-US" sz="2249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Impact &amp; Metrics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834937" y="8006954"/>
            <a:ext cx="4427785" cy="1050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We aim to achieve: </a:t>
            </a:r>
            <a:r>
              <a:rPr lang="en-US" sz="1625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+50% cross-branch friendships</a:t>
            </a: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</a:t>
            </a:r>
            <a:r>
              <a:rPr lang="en-US" sz="1625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+30% higher event/club participation</a:t>
            </a:r>
            <a:r>
              <a:rPr lang="en-US" sz="162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and a significant reduction in student loneliness.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838926" y="1126629"/>
            <a:ext cx="8529042" cy="570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75"/>
              </a:lnSpc>
            </a:pPr>
            <a:r>
              <a:rPr lang="en-US" sz="35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Implementation &amp; Development Strategy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838926" y="2193131"/>
            <a:ext cx="3363366" cy="429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Technology Stack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38926" y="2775496"/>
            <a:ext cx="4443561" cy="848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2773" lvl="1" indent="-141387" algn="l">
              <a:lnSpc>
                <a:spcPts val="3000"/>
              </a:lnSpc>
              <a:buFont typeface="Arial"/>
              <a:buChar char="•"/>
            </a:pPr>
            <a:r>
              <a:rPr lang="en-US" sz="1874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Frontend:</a:t>
            </a:r>
            <a:r>
              <a:rPr lang="en-US" sz="1874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React/Flutter for dynamic user interfaces.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838926" y="3621137"/>
            <a:ext cx="4443561" cy="848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2773" lvl="1" indent="-141387" algn="l">
              <a:lnSpc>
                <a:spcPts val="3000"/>
              </a:lnSpc>
              <a:buFont typeface="Arial"/>
              <a:buChar char="•"/>
            </a:pPr>
            <a:r>
              <a:rPr lang="en-US" sz="1874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Backend:</a:t>
            </a:r>
            <a:r>
              <a:rPr lang="en-US" sz="1874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Robust Node.js/Django for server-side operations.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838926" y="4466779"/>
            <a:ext cx="4443561" cy="848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2773" lvl="1" indent="-141387" algn="l">
              <a:lnSpc>
                <a:spcPts val="3000"/>
              </a:lnSpc>
              <a:buFont typeface="Arial"/>
              <a:buChar char="•"/>
            </a:pPr>
            <a:r>
              <a:rPr lang="en-US" sz="1874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Database:</a:t>
            </a:r>
            <a:r>
              <a:rPr lang="en-US" sz="1874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Scalable Firebase/MongoDB for data management.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838926" y="5312420"/>
            <a:ext cx="4443561" cy="1505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2773" lvl="1" indent="-141387" algn="l">
              <a:lnSpc>
                <a:spcPts val="3000"/>
              </a:lnSpc>
              <a:buFont typeface="Arial"/>
              <a:buChar char="•"/>
            </a:pPr>
            <a:endParaRPr lang="en-US" sz="1874" b="1" dirty="0">
              <a:solidFill>
                <a:srgbClr val="3A3630"/>
              </a:solidFill>
              <a:latin typeface="Source Han Sans JP Bold"/>
              <a:ea typeface="Source Han Sans JP Bold"/>
              <a:cs typeface="Source Han Sans JP Bold"/>
              <a:sym typeface="Source Han Sans JP Bold"/>
            </a:endParaRPr>
          </a:p>
          <a:p>
            <a:pPr marL="282773" lvl="1" indent="-141387" algn="l">
              <a:lnSpc>
                <a:spcPts val="3000"/>
              </a:lnSpc>
              <a:buFont typeface="Arial"/>
              <a:buChar char="•"/>
            </a:pPr>
            <a:r>
              <a:rPr lang="en-US" sz="1874" b="1" dirty="0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AI/ML:</a:t>
            </a:r>
            <a:r>
              <a:rPr lang="en-US" sz="1874" dirty="0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Leveraging Hugging Face/OpenAI for advanced AI capabilities.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873037" y="2193131"/>
            <a:ext cx="4443561" cy="850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6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Hackathon Build Plan: Rapid Prototyping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051631" y="3311426"/>
            <a:ext cx="28575" cy="4484786"/>
            <a:chOff x="0" y="0"/>
            <a:chExt cx="38100" cy="597971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8100" cy="5979668"/>
            </a:xfrm>
            <a:custGeom>
              <a:avLst/>
              <a:gdLst/>
              <a:ahLst/>
              <a:cxnLst/>
              <a:rect l="l" t="t" r="r" b="b"/>
              <a:pathLst>
                <a:path w="38100" h="5979668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5960618"/>
                  </a:lnTo>
                  <a:cubicBezTo>
                    <a:pt x="38100" y="5971159"/>
                    <a:pt x="29591" y="5979668"/>
                    <a:pt x="19050" y="5979668"/>
                  </a:cubicBezTo>
                  <a:cubicBezTo>
                    <a:pt x="8509" y="5979668"/>
                    <a:pt x="0" y="5971159"/>
                    <a:pt x="0" y="5960618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023056" y="3565029"/>
            <a:ext cx="476399" cy="28575"/>
            <a:chOff x="0" y="0"/>
            <a:chExt cx="635198" cy="381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254" cy="38100"/>
            </a:xfrm>
            <a:custGeom>
              <a:avLst/>
              <a:gdLst/>
              <a:ahLst/>
              <a:cxnLst/>
              <a:rect l="l" t="t" r="r" b="b"/>
              <a:pathLst>
                <a:path w="635254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616204" y="0"/>
                  </a:lnTo>
                  <a:cubicBezTo>
                    <a:pt x="626745" y="0"/>
                    <a:pt x="635254" y="8509"/>
                    <a:pt x="635254" y="19050"/>
                  </a:cubicBezTo>
                  <a:cubicBezTo>
                    <a:pt x="635254" y="29591"/>
                    <a:pt x="626618" y="38100"/>
                    <a:pt x="61620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962335" y="3490020"/>
            <a:ext cx="178594" cy="178594"/>
            <a:chOff x="0" y="0"/>
            <a:chExt cx="238125" cy="23812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38125" cy="238125"/>
            </a:xfrm>
            <a:custGeom>
              <a:avLst/>
              <a:gdLst/>
              <a:ahLst/>
              <a:cxnLst/>
              <a:rect l="l" t="t" r="r" b="b"/>
              <a:pathLst>
                <a:path w="238125" h="238125">
                  <a:moveTo>
                    <a:pt x="0" y="119126"/>
                  </a:moveTo>
                  <a:cubicBezTo>
                    <a:pt x="0" y="53340"/>
                    <a:pt x="53340" y="0"/>
                    <a:pt x="118999" y="0"/>
                  </a:cubicBezTo>
                  <a:cubicBezTo>
                    <a:pt x="184658" y="0"/>
                    <a:pt x="238125" y="53340"/>
                    <a:pt x="238125" y="118999"/>
                  </a:cubicBezTo>
                  <a:cubicBezTo>
                    <a:pt x="238125" y="184658"/>
                    <a:pt x="184785" y="238125"/>
                    <a:pt x="118999" y="238125"/>
                  </a:cubicBezTo>
                  <a:cubicBezTo>
                    <a:pt x="53213" y="238125"/>
                    <a:pt x="0" y="184785"/>
                    <a:pt x="0" y="119126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4004577" y="3383756"/>
            <a:ext cx="2802731" cy="359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Day 1: Foundation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4004577" y="3895874"/>
            <a:ext cx="3312021" cy="12291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Define scope, implement core user profile creation, and build the initial AI matching engine.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3023056" y="5855048"/>
            <a:ext cx="476399" cy="28575"/>
            <a:chOff x="0" y="0"/>
            <a:chExt cx="635198" cy="381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254" cy="38100"/>
            </a:xfrm>
            <a:custGeom>
              <a:avLst/>
              <a:gdLst/>
              <a:ahLst/>
              <a:cxnLst/>
              <a:rect l="l" t="t" r="r" b="b"/>
              <a:pathLst>
                <a:path w="635254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616204" y="0"/>
                  </a:lnTo>
                  <a:cubicBezTo>
                    <a:pt x="626745" y="0"/>
                    <a:pt x="635254" y="8509"/>
                    <a:pt x="635254" y="19050"/>
                  </a:cubicBezTo>
                  <a:cubicBezTo>
                    <a:pt x="635254" y="29591"/>
                    <a:pt x="626618" y="38100"/>
                    <a:pt x="616204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D9CDBA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962335" y="5780037"/>
            <a:ext cx="178594" cy="178594"/>
            <a:chOff x="0" y="0"/>
            <a:chExt cx="238125" cy="238125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38125" cy="238125"/>
            </a:xfrm>
            <a:custGeom>
              <a:avLst/>
              <a:gdLst/>
              <a:ahLst/>
              <a:cxnLst/>
              <a:rect l="l" t="t" r="r" b="b"/>
              <a:pathLst>
                <a:path w="238125" h="238125">
                  <a:moveTo>
                    <a:pt x="0" y="119126"/>
                  </a:moveTo>
                  <a:cubicBezTo>
                    <a:pt x="0" y="53340"/>
                    <a:pt x="53340" y="0"/>
                    <a:pt x="118999" y="0"/>
                  </a:cubicBezTo>
                  <a:cubicBezTo>
                    <a:pt x="184658" y="0"/>
                    <a:pt x="238125" y="53340"/>
                    <a:pt x="238125" y="118999"/>
                  </a:cubicBezTo>
                  <a:cubicBezTo>
                    <a:pt x="238125" y="184658"/>
                    <a:pt x="184785" y="238125"/>
                    <a:pt x="118999" y="238125"/>
                  </a:cubicBezTo>
                  <a:cubicBezTo>
                    <a:pt x="53213" y="238125"/>
                    <a:pt x="0" y="184785"/>
                    <a:pt x="0" y="119126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4004577" y="5673775"/>
            <a:ext cx="3100982" cy="359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0"/>
              </a:lnSpc>
            </a:pPr>
            <a:r>
              <a:rPr lang="en-US" sz="2187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Day 2: Features &amp; Demo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004577" y="6185893"/>
            <a:ext cx="3312021" cy="1610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1874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Develop the user dashboard, integrate the AI Icebreaker generator, and finalize the demo-ready user flow.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2E4C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EF5E7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73336" y="1034058"/>
            <a:ext cx="4305895" cy="444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Validation, Team &amp; Our Ask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3336" y="1852761"/>
            <a:ext cx="3184178" cy="328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Validation &amp; Go-to-Market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73336" y="2384524"/>
            <a:ext cx="7950250" cy="1820019"/>
            <a:chOff x="0" y="0"/>
            <a:chExt cx="10600333" cy="242669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600309" cy="2426716"/>
            </a:xfrm>
            <a:custGeom>
              <a:avLst/>
              <a:gdLst/>
              <a:ahLst/>
              <a:cxnLst/>
              <a:rect l="l" t="t" r="r" b="b"/>
              <a:pathLst>
                <a:path w="10600309" h="2426716">
                  <a:moveTo>
                    <a:pt x="0" y="36195"/>
                  </a:moveTo>
                  <a:cubicBezTo>
                    <a:pt x="0" y="16129"/>
                    <a:pt x="16129" y="0"/>
                    <a:pt x="36195" y="0"/>
                  </a:cubicBezTo>
                  <a:lnTo>
                    <a:pt x="10564114" y="0"/>
                  </a:lnTo>
                  <a:cubicBezTo>
                    <a:pt x="10584053" y="0"/>
                    <a:pt x="10600309" y="16129"/>
                    <a:pt x="10600309" y="36195"/>
                  </a:cubicBezTo>
                  <a:lnTo>
                    <a:pt x="10600309" y="2390521"/>
                  </a:lnTo>
                  <a:cubicBezTo>
                    <a:pt x="10600309" y="2410460"/>
                    <a:pt x="10584180" y="2426716"/>
                    <a:pt x="10564114" y="2426716"/>
                  </a:cubicBezTo>
                  <a:lnTo>
                    <a:pt x="36195" y="2426716"/>
                  </a:lnTo>
                  <a:cubicBezTo>
                    <a:pt x="16256" y="2426716"/>
                    <a:pt x="0" y="2410587"/>
                    <a:pt x="0" y="2390521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54014" y="2565201"/>
            <a:ext cx="542181" cy="542181"/>
            <a:chOff x="0" y="0"/>
            <a:chExt cx="722908" cy="72290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22884" cy="722884"/>
            </a:xfrm>
            <a:custGeom>
              <a:avLst/>
              <a:gdLst/>
              <a:ahLst/>
              <a:cxnLst/>
              <a:rect l="l" t="t" r="r" b="b"/>
              <a:pathLst>
                <a:path w="722884" h="722884">
                  <a:moveTo>
                    <a:pt x="0" y="361442"/>
                  </a:moveTo>
                  <a:cubicBezTo>
                    <a:pt x="0" y="161798"/>
                    <a:pt x="161798" y="0"/>
                    <a:pt x="361442" y="0"/>
                  </a:cubicBezTo>
                  <a:cubicBezTo>
                    <a:pt x="561086" y="0"/>
                    <a:pt x="722884" y="161798"/>
                    <a:pt x="722884" y="361442"/>
                  </a:cubicBezTo>
                  <a:cubicBezTo>
                    <a:pt x="722884" y="561086"/>
                    <a:pt x="561086" y="722884"/>
                    <a:pt x="361442" y="722884"/>
                  </a:cubicBezTo>
                  <a:cubicBezTo>
                    <a:pt x="161798" y="722884"/>
                    <a:pt x="0" y="561086"/>
                    <a:pt x="0" y="36144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303139" y="2683817"/>
            <a:ext cx="243929" cy="304949"/>
            <a:chOff x="0" y="0"/>
            <a:chExt cx="325238" cy="406598"/>
          </a:xfrm>
        </p:grpSpPr>
        <p:sp>
          <p:nvSpPr>
            <p:cNvPr id="13" name="Freeform 13" descr="preencoded.png"/>
            <p:cNvSpPr/>
            <p:nvPr/>
          </p:nvSpPr>
          <p:spPr>
            <a:xfrm>
              <a:off x="0" y="0"/>
              <a:ext cx="325247" cy="406654"/>
            </a:xfrm>
            <a:custGeom>
              <a:avLst/>
              <a:gdLst/>
              <a:ahLst/>
              <a:cxnLst/>
              <a:rect l="l" t="t" r="r" b="b"/>
              <a:pathLst>
                <a:path w="325247" h="406654">
                  <a:moveTo>
                    <a:pt x="0" y="0"/>
                  </a:moveTo>
                  <a:lnTo>
                    <a:pt x="325247" y="0"/>
                  </a:lnTo>
                  <a:lnTo>
                    <a:pt x="325247" y="406654"/>
                  </a:lnTo>
                  <a:lnTo>
                    <a:pt x="0" y="4066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787" r="-784" b="1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154014" y="3278535"/>
            <a:ext cx="2368302" cy="275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Compelling Survey Data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4014" y="3677394"/>
            <a:ext cx="7588895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A remarkable </a:t>
            </a:r>
            <a:r>
              <a:rPr lang="en-US" sz="1375">
                <a:solidFill>
                  <a:srgbClr val="FFFFF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70% of SJEC freshmen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expressed a strong desire for a tool to facilitate new friendships.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973336" y="4385221"/>
            <a:ext cx="7950250" cy="1820019"/>
            <a:chOff x="0" y="0"/>
            <a:chExt cx="10600333" cy="242669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600309" cy="2426716"/>
            </a:xfrm>
            <a:custGeom>
              <a:avLst/>
              <a:gdLst/>
              <a:ahLst/>
              <a:cxnLst/>
              <a:rect l="l" t="t" r="r" b="b"/>
              <a:pathLst>
                <a:path w="10600309" h="2426716">
                  <a:moveTo>
                    <a:pt x="0" y="36195"/>
                  </a:moveTo>
                  <a:cubicBezTo>
                    <a:pt x="0" y="16129"/>
                    <a:pt x="16129" y="0"/>
                    <a:pt x="36195" y="0"/>
                  </a:cubicBezTo>
                  <a:lnTo>
                    <a:pt x="10564114" y="0"/>
                  </a:lnTo>
                  <a:cubicBezTo>
                    <a:pt x="10584053" y="0"/>
                    <a:pt x="10600309" y="16129"/>
                    <a:pt x="10600309" y="36195"/>
                  </a:cubicBezTo>
                  <a:lnTo>
                    <a:pt x="10600309" y="2390521"/>
                  </a:lnTo>
                  <a:cubicBezTo>
                    <a:pt x="10600309" y="2410460"/>
                    <a:pt x="10584180" y="2426716"/>
                    <a:pt x="10564114" y="2426716"/>
                  </a:cubicBezTo>
                  <a:lnTo>
                    <a:pt x="36195" y="2426716"/>
                  </a:lnTo>
                  <a:cubicBezTo>
                    <a:pt x="16256" y="2426716"/>
                    <a:pt x="0" y="2410587"/>
                    <a:pt x="0" y="2390521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54014" y="4565898"/>
            <a:ext cx="542181" cy="542181"/>
            <a:chOff x="0" y="0"/>
            <a:chExt cx="722908" cy="72290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22884" cy="722884"/>
            </a:xfrm>
            <a:custGeom>
              <a:avLst/>
              <a:gdLst/>
              <a:ahLst/>
              <a:cxnLst/>
              <a:rect l="l" t="t" r="r" b="b"/>
              <a:pathLst>
                <a:path w="722884" h="722884">
                  <a:moveTo>
                    <a:pt x="0" y="361442"/>
                  </a:moveTo>
                  <a:cubicBezTo>
                    <a:pt x="0" y="161798"/>
                    <a:pt x="161798" y="0"/>
                    <a:pt x="361442" y="0"/>
                  </a:cubicBezTo>
                  <a:cubicBezTo>
                    <a:pt x="561086" y="0"/>
                    <a:pt x="722884" y="161798"/>
                    <a:pt x="722884" y="361442"/>
                  </a:cubicBezTo>
                  <a:cubicBezTo>
                    <a:pt x="722884" y="561086"/>
                    <a:pt x="561086" y="722884"/>
                    <a:pt x="361442" y="722884"/>
                  </a:cubicBezTo>
                  <a:cubicBezTo>
                    <a:pt x="161798" y="722884"/>
                    <a:pt x="0" y="561086"/>
                    <a:pt x="0" y="36144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303139" y="4684514"/>
            <a:ext cx="243929" cy="304949"/>
            <a:chOff x="0" y="0"/>
            <a:chExt cx="325238" cy="406598"/>
          </a:xfrm>
        </p:grpSpPr>
        <p:sp>
          <p:nvSpPr>
            <p:cNvPr id="21" name="Freeform 21" descr="preencoded.png"/>
            <p:cNvSpPr/>
            <p:nvPr/>
          </p:nvSpPr>
          <p:spPr>
            <a:xfrm>
              <a:off x="0" y="0"/>
              <a:ext cx="325247" cy="406654"/>
            </a:xfrm>
            <a:custGeom>
              <a:avLst/>
              <a:gdLst/>
              <a:ahLst/>
              <a:cxnLst/>
              <a:rect l="l" t="t" r="r" b="b"/>
              <a:pathLst>
                <a:path w="325247" h="406654">
                  <a:moveTo>
                    <a:pt x="0" y="0"/>
                  </a:moveTo>
                  <a:lnTo>
                    <a:pt x="325247" y="0"/>
                  </a:lnTo>
                  <a:lnTo>
                    <a:pt x="325247" y="406654"/>
                  </a:lnTo>
                  <a:lnTo>
                    <a:pt x="0" y="4066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787" r="-784" b="1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154014" y="5279231"/>
            <a:ext cx="2126605" cy="275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Strategic Channels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154014" y="5678091"/>
            <a:ext cx="7588895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Leverage student clubs, university WhatsApp groups, and campus QR codes for effective outreach.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73336" y="6385917"/>
            <a:ext cx="7950250" cy="1820019"/>
            <a:chOff x="0" y="0"/>
            <a:chExt cx="10600333" cy="242669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0600309" cy="2426716"/>
            </a:xfrm>
            <a:custGeom>
              <a:avLst/>
              <a:gdLst/>
              <a:ahLst/>
              <a:cxnLst/>
              <a:rect l="l" t="t" r="r" b="b"/>
              <a:pathLst>
                <a:path w="10600309" h="2426716">
                  <a:moveTo>
                    <a:pt x="0" y="36195"/>
                  </a:moveTo>
                  <a:cubicBezTo>
                    <a:pt x="0" y="16129"/>
                    <a:pt x="16129" y="0"/>
                    <a:pt x="36195" y="0"/>
                  </a:cubicBezTo>
                  <a:lnTo>
                    <a:pt x="10564114" y="0"/>
                  </a:lnTo>
                  <a:cubicBezTo>
                    <a:pt x="10584053" y="0"/>
                    <a:pt x="10600309" y="16129"/>
                    <a:pt x="10600309" y="36195"/>
                  </a:cubicBezTo>
                  <a:lnTo>
                    <a:pt x="10600309" y="2390521"/>
                  </a:lnTo>
                  <a:cubicBezTo>
                    <a:pt x="10600309" y="2410460"/>
                    <a:pt x="10584180" y="2426716"/>
                    <a:pt x="10564114" y="2426716"/>
                  </a:cubicBezTo>
                  <a:lnTo>
                    <a:pt x="36195" y="2426716"/>
                  </a:lnTo>
                  <a:cubicBezTo>
                    <a:pt x="16256" y="2426716"/>
                    <a:pt x="0" y="2410587"/>
                    <a:pt x="0" y="2390521"/>
                  </a:cubicBezTo>
                  <a:close/>
                </a:path>
              </a:pathLst>
            </a:custGeom>
            <a:solidFill>
              <a:srgbClr val="F3E7D4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154014" y="6566595"/>
            <a:ext cx="542181" cy="542181"/>
            <a:chOff x="0" y="0"/>
            <a:chExt cx="722908" cy="722908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22884" cy="722884"/>
            </a:xfrm>
            <a:custGeom>
              <a:avLst/>
              <a:gdLst/>
              <a:ahLst/>
              <a:cxnLst/>
              <a:rect l="l" t="t" r="r" b="b"/>
              <a:pathLst>
                <a:path w="722884" h="722884">
                  <a:moveTo>
                    <a:pt x="0" y="361442"/>
                  </a:moveTo>
                  <a:cubicBezTo>
                    <a:pt x="0" y="161798"/>
                    <a:pt x="161798" y="0"/>
                    <a:pt x="361442" y="0"/>
                  </a:cubicBezTo>
                  <a:cubicBezTo>
                    <a:pt x="561086" y="0"/>
                    <a:pt x="722884" y="161798"/>
                    <a:pt x="722884" y="361442"/>
                  </a:cubicBezTo>
                  <a:cubicBezTo>
                    <a:pt x="722884" y="561086"/>
                    <a:pt x="561086" y="722884"/>
                    <a:pt x="361442" y="722884"/>
                  </a:cubicBezTo>
                  <a:cubicBezTo>
                    <a:pt x="161798" y="722884"/>
                    <a:pt x="0" y="561086"/>
                    <a:pt x="0" y="361442"/>
                  </a:cubicBez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303139" y="6685210"/>
            <a:ext cx="243929" cy="304949"/>
            <a:chOff x="0" y="0"/>
            <a:chExt cx="325238" cy="406598"/>
          </a:xfrm>
        </p:grpSpPr>
        <p:sp>
          <p:nvSpPr>
            <p:cNvPr id="29" name="Freeform 29" descr="preencoded.png"/>
            <p:cNvSpPr/>
            <p:nvPr/>
          </p:nvSpPr>
          <p:spPr>
            <a:xfrm>
              <a:off x="0" y="0"/>
              <a:ext cx="325247" cy="406654"/>
            </a:xfrm>
            <a:custGeom>
              <a:avLst/>
              <a:gdLst/>
              <a:ahLst/>
              <a:cxnLst/>
              <a:rect l="l" t="t" r="r" b="b"/>
              <a:pathLst>
                <a:path w="325247" h="406654">
                  <a:moveTo>
                    <a:pt x="0" y="0"/>
                  </a:moveTo>
                  <a:lnTo>
                    <a:pt x="325247" y="0"/>
                  </a:lnTo>
                  <a:lnTo>
                    <a:pt x="325247" y="406654"/>
                  </a:lnTo>
                  <a:lnTo>
                    <a:pt x="0" y="4066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787" r="-784" b="13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154014" y="7279927"/>
            <a:ext cx="2126605" cy="275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3A3630"/>
                </a:solidFill>
                <a:latin typeface="Lora"/>
                <a:ea typeface="Lora"/>
                <a:cs typeface="Lora"/>
                <a:sym typeface="Lora"/>
              </a:rPr>
              <a:t>Quick Win Strategy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54014" y="7678788"/>
            <a:ext cx="7588895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Initiate a pilot program at SJEC, followed by a strategic expansion to neighboring colleges.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373940" y="1852761"/>
            <a:ext cx="2551956" cy="328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Meet the Team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373940" y="2304752"/>
            <a:ext cx="7950250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07367" lvl="1" indent="-103684" algn="l">
              <a:lnSpc>
                <a:spcPts val="2250"/>
              </a:lnSpc>
              <a:buFont typeface="Arial"/>
              <a:buChar char="•"/>
            </a:pPr>
            <a:r>
              <a:rPr lang="en-US" sz="1375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Shivaji: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Tech &amp; AI Lead, driving our intelligent matching engine.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373940" y="2657326"/>
            <a:ext cx="7950250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07367" lvl="1" indent="-103684" algn="l">
              <a:lnSpc>
                <a:spcPts val="2250"/>
              </a:lnSpc>
              <a:buFont typeface="Arial"/>
              <a:buChar char="•"/>
            </a:pPr>
            <a:r>
              <a:rPr lang="en-US" sz="1375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Poorvik: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Product &amp; Design Visionary, ensuring an intuitive and engaging user experience.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9373940" y="3009900"/>
            <a:ext cx="7950250" cy="3464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07367" lvl="1" indent="-103684" algn="l">
              <a:lnSpc>
                <a:spcPts val="2250"/>
              </a:lnSpc>
              <a:buFont typeface="Arial"/>
              <a:buChar char="•"/>
            </a:pPr>
            <a:r>
              <a:rPr lang="en-US" sz="1375" b="1">
                <a:solidFill>
                  <a:srgbClr val="3A3630"/>
                </a:solidFill>
                <a:latin typeface="Source Han Sans JP Bold"/>
                <a:ea typeface="Source Han Sans JP Bold"/>
                <a:cs typeface="Source Han Sans JP Bold"/>
                <a:sym typeface="Source Han Sans JP Bold"/>
              </a:rPr>
              <a:t>Prakash: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Business &amp; Outreach Strategist, forging key partnerships and market entry.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644955" y="3502521"/>
            <a:ext cx="7679234" cy="635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Why Us?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 We are SJEC students, passionately building a solution for a real problem we and our peers face daily.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9373940" y="3559671"/>
            <a:ext cx="19050" cy="578644"/>
            <a:chOff x="0" y="0"/>
            <a:chExt cx="25400" cy="77152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5400" cy="771525"/>
            </a:xfrm>
            <a:custGeom>
              <a:avLst/>
              <a:gdLst/>
              <a:ahLst/>
              <a:cxnLst/>
              <a:rect l="l" t="t" r="r" b="b"/>
              <a:pathLst>
                <a:path w="25400" h="771525">
                  <a:moveTo>
                    <a:pt x="0" y="0"/>
                  </a:moveTo>
                  <a:lnTo>
                    <a:pt x="25400" y="0"/>
                  </a:lnTo>
                  <a:lnTo>
                    <a:pt x="25400" y="771525"/>
                  </a:lnTo>
                  <a:lnTo>
                    <a:pt x="0" y="771525"/>
                  </a:lnTo>
                  <a:close/>
                </a:path>
              </a:pathLst>
            </a:custGeom>
            <a:solidFill>
              <a:srgbClr val="38512F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9" name="TextBox 39"/>
          <p:cNvSpPr txBox="1"/>
          <p:nvPr/>
        </p:nvSpPr>
        <p:spPr>
          <a:xfrm>
            <a:off x="9373940" y="4332089"/>
            <a:ext cx="2551956" cy="328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38512F"/>
                </a:solidFill>
                <a:latin typeface="Lora"/>
                <a:ea typeface="Lora"/>
                <a:cs typeface="Lora"/>
                <a:sym typeface="Lora"/>
              </a:rPr>
              <a:t>Our Ask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373940" y="4784080"/>
            <a:ext cx="7950250" cy="635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0"/>
              </a:lnSpc>
            </a:pP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We seek </a:t>
            </a:r>
            <a:r>
              <a:rPr lang="en-US" sz="1375">
                <a:solidFill>
                  <a:srgbClr val="38512F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pilot approval at SJEC</a:t>
            </a:r>
            <a:r>
              <a:rPr lang="en-US" sz="1375">
                <a:solidFill>
                  <a:srgbClr val="3A3630"/>
                </a:solidFill>
                <a:latin typeface="Source Han Sans JP"/>
                <a:ea typeface="Source Han Sans JP"/>
                <a:cs typeface="Source Han Sans JP"/>
                <a:sym typeface="Source Han Sans JP"/>
              </a:rPr>
              <a:t>, invaluable mentorship, and support to scale FriendFinder across campuses, transforming student life.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1018</Words>
  <Application>Microsoft Office PowerPoint</Application>
  <PresentationFormat>Custom</PresentationFormat>
  <Paragraphs>125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Source Han Sans JP Bold</vt:lpstr>
      <vt:lpstr>Lora</vt:lpstr>
      <vt:lpstr>Calibri</vt:lpstr>
      <vt:lpstr>Source Han Sans JP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FriendFinder.pptx</dc:title>
  <cp:lastModifiedBy>Prakash Radder</cp:lastModifiedBy>
  <cp:revision>2</cp:revision>
  <dcterms:created xsi:type="dcterms:W3CDTF">2006-08-16T00:00:00Z</dcterms:created>
  <dcterms:modified xsi:type="dcterms:W3CDTF">2025-09-09T11:48:36Z</dcterms:modified>
  <dc:identifier>DAGye8JUGcU</dc:identifier>
</cp:coreProperties>
</file>

<file path=docProps/thumbnail.jpeg>
</file>